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86" r:id="rId3"/>
    <p:sldId id="304" r:id="rId4"/>
    <p:sldId id="280" r:id="rId5"/>
    <p:sldId id="281" r:id="rId6"/>
    <p:sldId id="282" r:id="rId7"/>
    <p:sldId id="400" r:id="rId8"/>
    <p:sldId id="403" r:id="rId9"/>
    <p:sldId id="410" r:id="rId10"/>
    <p:sldId id="368" r:id="rId11"/>
    <p:sldId id="369" r:id="rId12"/>
    <p:sldId id="399" r:id="rId13"/>
    <p:sldId id="259" r:id="rId14"/>
    <p:sldId id="401" r:id="rId15"/>
    <p:sldId id="402" r:id="rId16"/>
    <p:sldId id="283" r:id="rId17"/>
    <p:sldId id="260" r:id="rId18"/>
    <p:sldId id="404" r:id="rId19"/>
    <p:sldId id="405" r:id="rId20"/>
    <p:sldId id="406" r:id="rId21"/>
    <p:sldId id="407" r:id="rId22"/>
    <p:sldId id="408" r:id="rId23"/>
    <p:sldId id="409" r:id="rId24"/>
    <p:sldId id="365" r:id="rId25"/>
    <p:sldId id="367" r:id="rId26"/>
    <p:sldId id="264" r:id="rId27"/>
    <p:sldId id="315" r:id="rId28"/>
    <p:sldId id="316" r:id="rId29"/>
    <p:sldId id="317" r:id="rId30"/>
    <p:sldId id="326" r:id="rId31"/>
    <p:sldId id="327" r:id="rId32"/>
    <p:sldId id="319" r:id="rId34"/>
    <p:sldId id="300" r:id="rId35"/>
    <p:sldId id="371" r:id="rId36"/>
    <p:sldId id="261" r:id="rId37"/>
    <p:sldId id="290" r:id="rId38"/>
    <p:sldId id="328" r:id="rId39"/>
    <p:sldId id="329" r:id="rId40"/>
    <p:sldId id="330" r:id="rId41"/>
    <p:sldId id="331" r:id="rId42"/>
    <p:sldId id="333" r:id="rId43"/>
    <p:sldId id="275" r:id="rId44"/>
    <p:sldId id="279" r:id="rId45"/>
  </p:sldIdLst>
  <p:sldSz cx="12192000" cy="6858000"/>
  <p:notesSz cx="6858000" cy="9144000"/>
  <p:custDataLst>
    <p:tags r:id="rId4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5" userDrawn="1">
          <p15:clr>
            <a:srgbClr val="A4A3A4"/>
          </p15:clr>
        </p15:guide>
        <p15:guide id="2" pos="38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009900"/>
    <a:srgbClr val="CC00FF"/>
    <a:srgbClr val="FFFFCC"/>
    <a:srgbClr val="FFFF99"/>
    <a:srgbClr val="CC0099"/>
    <a:srgbClr val="0066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5" autoAdjust="0"/>
    <p:restoredTop sz="94660"/>
  </p:normalViewPr>
  <p:slideViewPr>
    <p:cSldViewPr showGuides="1">
      <p:cViewPr varScale="1">
        <p:scale>
          <a:sx n="88" d="100"/>
          <a:sy n="88" d="100"/>
        </p:scale>
        <p:origin x="600" y="90"/>
      </p:cViewPr>
      <p:guideLst>
        <p:guide orient="horz" pos="2085"/>
        <p:guide pos="386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gs" Target="tags/tag1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3DF637-E86B-4FD3-A8C9-302E780A5ED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1254A2-0C23-43A4-811C-63880CEBAE8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FB6A9F-A362-467F-877F-622E558702D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8DBFA-7C96-4F09-926D-6BC669014B5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569ED5-D3A4-4C0F-ABB3-2733E12C5E8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10671E-8324-4806-9FE8-0F3D9A620C5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493DF5-CFA0-419C-85EE-69CD4BD73DE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BF0B2E-B2EE-4CFC-865C-D67BE337119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E5ED67-19BE-4C6F-95A8-114613BCDC6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5ABBB9-FAB0-4596-A218-C67212DB5C7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B7DD9A-3153-4F79-AF7E-7094713CA77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fld id="{4B39A171-1A17-41F0-9FD4-1AD8DFC7F717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3.xml"/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4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20.jpeg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hemeOverride" Target="../theme/themeOverride5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1" Type="http://schemas.openxmlformats.org/officeDocument/2006/relationships/tags" Target="../tags/tag1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9.xml"/><Relationship Id="rId2" Type="http://schemas.openxmlformats.org/officeDocument/2006/relationships/image" Target="../media/image25.jpeg"/><Relationship Id="rId1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0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3.xml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4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9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5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6.xml"/><Relationship Id="rId1" Type="http://schemas.openxmlformats.org/officeDocument/2006/relationships/image" Target="../media/image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8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9.xml"/><Relationship Id="rId1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0.xml"/><Relationship Id="rId1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hemeOverride" Target="../theme/themeOverride2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WordArt 3"/>
          <p:cNvSpPr>
            <a:spLocks noChangeArrowheads="1" noChangeShapeType="1" noTextEdit="1"/>
          </p:cNvSpPr>
          <p:nvPr/>
        </p:nvSpPr>
        <p:spPr bwMode="auto">
          <a:xfrm>
            <a:off x="8472264" y="2276872"/>
            <a:ext cx="2720975" cy="120015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altLang="zh-CN" sz="3600" b="1" kern="10" dirty="0">
                <a:ln w="9525">
                  <a:solidFill>
                    <a:schemeClr val="tx1"/>
                  </a:solidFill>
                  <a:round/>
                </a:ln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3</a:t>
            </a:r>
            <a:endParaRPr lang="zh-CN" altLang="en-US" sz="3600" b="1" kern="10" dirty="0">
              <a:ln w="9525">
                <a:solidFill>
                  <a:schemeClr val="tx1"/>
                </a:solidFill>
                <a:round/>
              </a:ln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3" y="4005064"/>
            <a:ext cx="7216041" cy="266429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3143885" y="1557020"/>
            <a:ext cx="6602730" cy="23996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15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Writing</a:t>
            </a:r>
            <a:endParaRPr lang="en-US" altLang="zh-CN" sz="150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12"/>
          <p:cNvSpPr>
            <a:spLocks noChangeArrowheads="1"/>
          </p:cNvSpPr>
          <p:nvPr/>
        </p:nvSpPr>
        <p:spPr bwMode="auto">
          <a:xfrm>
            <a:off x="2352040" y="44450"/>
            <a:ext cx="792353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sz="3600" b="1" dirty="0">
                <a:solidFill>
                  <a:srgbClr val="FF0000"/>
                </a:solidFill>
                <a:sym typeface="+mn-ea"/>
              </a:rPr>
              <a:t>Wang </a:t>
            </a:r>
            <a:r>
              <a:rPr kumimoji="1" lang="en-US" altLang="zh-CN" sz="3600" b="1" dirty="0" err="1" smtClean="0">
                <a:solidFill>
                  <a:srgbClr val="FF0000"/>
                </a:solidFill>
                <a:sym typeface="+mn-ea"/>
              </a:rPr>
              <a:t>Lingling’s</a:t>
            </a:r>
            <a:r>
              <a:rPr kumimoji="1" lang="en-US" altLang="zh-CN" sz="3600" b="1" dirty="0" smtClean="0">
                <a:solidFill>
                  <a:srgbClr val="FF0000"/>
                </a:solidFill>
                <a:sym typeface="+mn-ea"/>
              </a:rPr>
              <a:t> </a:t>
            </a:r>
            <a:r>
              <a:rPr kumimoji="1" lang="en-US" altLang="zh-CN" sz="3600" b="1" dirty="0">
                <a:solidFill>
                  <a:srgbClr val="FF0000"/>
                </a:solidFill>
                <a:sym typeface="+mn-ea"/>
              </a:rPr>
              <a:t>best friend is Liu </a:t>
            </a:r>
            <a:r>
              <a:rPr kumimoji="1" lang="en-US" altLang="zh-CN" sz="3600" b="1" dirty="0" err="1">
                <a:solidFill>
                  <a:srgbClr val="FF0000"/>
                </a:solidFill>
                <a:sym typeface="+mn-ea"/>
              </a:rPr>
              <a:t>Lili.</a:t>
            </a:r>
            <a:endParaRPr kumimoji="1" lang="en-US" altLang="zh-CN" sz="3600" b="1" dirty="0" err="1" smtClean="0">
              <a:solidFill>
                <a:srgbClr val="FF000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4072265" y="1844442"/>
          <a:ext cx="6192688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1335"/>
                <a:gridCol w="3131353"/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Wang </a:t>
                      </a:r>
                      <a:r>
                        <a:rPr lang="en-US" altLang="zh-CN" sz="2800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Lingling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Liu Lili</a:t>
                      </a:r>
                      <a:endParaRPr lang="en-US" altLang="zh-CN" sz="2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tall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tall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2long straight</a:t>
                      </a:r>
                      <a:r>
                        <a:rPr lang="en-US" altLang="zh-CN" sz="28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hair</a:t>
                      </a:r>
                      <a:endParaRPr lang="en-US" altLang="zh-CN" sz="2800" b="1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short straight</a:t>
                      </a:r>
                      <a:r>
                        <a:rPr lang="en-US" altLang="zh-CN" sz="28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hair</a:t>
                      </a:r>
                      <a:endParaRPr lang="en-US" altLang="zh-CN" sz="2800" b="1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likes reading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likes sports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popular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popular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outgoing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outgoing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serious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funny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hard-working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smart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805" y="476885"/>
            <a:ext cx="924560" cy="924560"/>
          </a:xfrm>
          <a:prstGeom prst="rect">
            <a:avLst/>
          </a:prstGeom>
        </p:spPr>
      </p:pic>
      <p:sp>
        <p:nvSpPr>
          <p:cNvPr id="6" name="左大括号 5"/>
          <p:cNvSpPr/>
          <p:nvPr/>
        </p:nvSpPr>
        <p:spPr>
          <a:xfrm>
            <a:off x="3352165" y="2420620"/>
            <a:ext cx="647700" cy="100838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3280410" y="3933190"/>
            <a:ext cx="655320" cy="197040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272665" y="2602230"/>
            <a:ext cx="110109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外貌</a:t>
            </a:r>
            <a:endParaRPr lang="zh-CN" altLang="en-US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51075" y="4547235"/>
            <a:ext cx="110109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性格</a:t>
            </a:r>
            <a:endParaRPr lang="zh-CN" altLang="en-US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06320" y="3310890"/>
            <a:ext cx="110109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爱好</a:t>
            </a:r>
            <a:endParaRPr lang="zh-CN" altLang="en-US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  <p:bldP spid="10" grpId="0"/>
      <p:bldP spid="7" grpId="0" bldLvl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410140901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720" y="0"/>
            <a:ext cx="10575925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9484" y="260625"/>
            <a:ext cx="1228090" cy="6451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600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周报</a:t>
            </a:r>
            <a:r>
              <a:rPr lang="en-US" altLang="zh-CN" sz="3600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zh-CN" altLang="en-US" sz="3600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530725" y="1340485"/>
            <a:ext cx="3869690" cy="469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472909" y="404770"/>
            <a:ext cx="2306320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heavy/thin 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63975" y="3764280"/>
            <a:ext cx="504190" cy="247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503930" y="5805170"/>
            <a:ext cx="2592070" cy="469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410140904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4865" y="809625"/>
            <a:ext cx="8065770" cy="60483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9380" y="260350"/>
            <a:ext cx="492760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介绍一个朋友。</a:t>
            </a:r>
            <a:r>
              <a:rPr lang="en-US" altLang="zh-CN" sz="3600" b="1" u="sng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(4</a:t>
            </a:r>
            <a:r>
              <a:rPr lang="zh-CN" altLang="en-US" sz="3600" b="1" u="sng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段式</a:t>
            </a:r>
            <a:r>
              <a:rPr lang="en-US" altLang="zh-CN" sz="3600" b="1" u="sng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)</a:t>
            </a:r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en-US" altLang="zh-CN" sz="3600" b="1" dirty="0">
              <a:solidFill>
                <a:srgbClr val="FF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80" y="44450"/>
            <a:ext cx="3319145" cy="89217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2423795" y="2637155"/>
            <a:ext cx="3096260" cy="469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3719830" y="5949315"/>
            <a:ext cx="6264910" cy="469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767408" y="1991570"/>
            <a:ext cx="11017224" cy="3930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b="1" dirty="0">
                <a:solidFill>
                  <a:srgbClr val="0000FF"/>
                </a:solidFill>
              </a:rPr>
              <a:t>Wang </a:t>
            </a:r>
            <a:r>
              <a:rPr kumimoji="1" lang="en-US" altLang="zh-CN" b="1" dirty="0" err="1">
                <a:solidFill>
                  <a:srgbClr val="0000FF"/>
                </a:solidFill>
              </a:rPr>
              <a:t>Lingling’s</a:t>
            </a:r>
            <a:r>
              <a:rPr kumimoji="1" lang="en-US" altLang="zh-CN" b="1" dirty="0">
                <a:solidFill>
                  <a:srgbClr val="0000FF"/>
                </a:solidFill>
              </a:rPr>
              <a:t> best friend is Liu </a:t>
            </a:r>
            <a:r>
              <a:rPr kumimoji="1" lang="en-US" altLang="zh-CN" b="1" dirty="0" err="1">
                <a:solidFill>
                  <a:srgbClr val="0000FF"/>
                </a:solidFill>
              </a:rPr>
              <a:t>Lili</a:t>
            </a:r>
            <a:r>
              <a:rPr kumimoji="1" lang="en-US" altLang="zh-CN" b="1" dirty="0">
                <a:solidFill>
                  <a:srgbClr val="0000FF"/>
                </a:solidFill>
              </a:rPr>
              <a:t>. </a:t>
            </a:r>
            <a:r>
              <a:rPr kumimoji="1" lang="en-US" altLang="zh-CN" b="1" dirty="0"/>
              <a:t>They are </a:t>
            </a:r>
            <a:r>
              <a:rPr kumimoji="1" lang="en-US" altLang="zh-CN" b="1" dirty="0">
                <a:solidFill>
                  <a:srgbClr val="00B050"/>
                </a:solidFill>
              </a:rPr>
              <a:t>both</a:t>
            </a:r>
            <a:r>
              <a:rPr kumimoji="1" lang="en-US" altLang="zh-CN" b="1" dirty="0"/>
              <a:t> tall. </a:t>
            </a:r>
            <a:endParaRPr kumimoji="1" lang="en-US" altLang="zh-CN" b="1" dirty="0"/>
          </a:p>
          <a:p>
            <a:pPr eaLnBrk="1" hangingPunct="1">
              <a:lnSpc>
                <a:spcPct val="130000"/>
              </a:lnSpc>
            </a:pPr>
            <a:r>
              <a:rPr lang="en-US" altLang="zh-CN" b="1" dirty="0" err="1" smtClean="0">
                <a:solidFill>
                  <a:schemeClr val="tx1"/>
                </a:solidFill>
                <a:cs typeface="Times New Roman" panose="02020603050405020304" pitchFamily="18" charset="0"/>
              </a:rPr>
              <a:t>Lingling</a:t>
            </a:r>
            <a:r>
              <a:rPr lang="en-US" altLang="zh-CN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has long straight hair, </a:t>
            </a:r>
            <a:r>
              <a:rPr kumimoji="1" lang="en-US" altLang="zh-CN" b="1" dirty="0" smtClean="0">
                <a:solidFill>
                  <a:srgbClr val="00B050"/>
                </a:solidFill>
                <a:sym typeface="+mn-ea"/>
              </a:rPr>
              <a:t>but</a:t>
            </a:r>
            <a:r>
              <a:rPr kumimoji="1" lang="en-US" altLang="zh-CN" b="1" dirty="0" smtClean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b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Lili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 has short straight hair. </a:t>
            </a:r>
            <a:r>
              <a:rPr lang="en-US" altLang="zh-CN" b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Lingling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 likes reading, </a:t>
            </a:r>
            <a:r>
              <a:rPr lang="en-US" altLang="zh-CN" b="1" dirty="0">
                <a:solidFill>
                  <a:srgbClr val="00B050"/>
                </a:solidFill>
                <a:cs typeface="Times New Roman" panose="02020603050405020304" pitchFamily="18" charset="0"/>
              </a:rPr>
              <a:t>but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Lili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 likes sports. They are </a:t>
            </a:r>
            <a:r>
              <a:rPr lang="en-US" altLang="zh-CN" b="1" dirty="0">
                <a:solidFill>
                  <a:srgbClr val="00B050"/>
                </a:solidFill>
                <a:cs typeface="Times New Roman" panose="02020603050405020304" pitchFamily="18" charset="0"/>
              </a:rPr>
              <a:t>both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 popular and outgoing. </a:t>
            </a:r>
            <a:r>
              <a:rPr lang="en-US" altLang="zh-CN" b="1" dirty="0">
                <a:solidFill>
                  <a:schemeClr val="tx1"/>
                </a:solidFill>
              </a:rPr>
              <a:t>However, </a:t>
            </a:r>
            <a:r>
              <a:rPr lang="en-US" altLang="zh-CN" b="1" dirty="0" err="1">
                <a:solidFill>
                  <a:schemeClr val="tx1"/>
                </a:solidFill>
              </a:rPr>
              <a:t>Lingling</a:t>
            </a:r>
            <a:r>
              <a:rPr lang="en-US" altLang="zh-CN" b="1" dirty="0">
                <a:solidFill>
                  <a:schemeClr val="tx1"/>
                </a:solidFill>
              </a:rPr>
              <a:t> is more serious and hard-working </a:t>
            </a:r>
            <a:r>
              <a:rPr lang="en-US" altLang="zh-CN" b="1" dirty="0">
                <a:solidFill>
                  <a:srgbClr val="00B050"/>
                </a:solidFill>
              </a:rPr>
              <a:t>than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en-US" altLang="zh-CN" b="1" dirty="0" err="1">
                <a:solidFill>
                  <a:schemeClr val="tx1"/>
                </a:solidFill>
              </a:rPr>
              <a:t>Lili</a:t>
            </a:r>
            <a:r>
              <a:rPr lang="en-US" altLang="zh-CN" b="1" dirty="0">
                <a:solidFill>
                  <a:schemeClr val="tx1"/>
                </a:solidFill>
              </a:rPr>
              <a:t>. </a:t>
            </a:r>
            <a:r>
              <a:rPr lang="en-US" altLang="zh-CN" b="1" dirty="0" err="1">
                <a:solidFill>
                  <a:schemeClr val="tx1"/>
                </a:solidFill>
              </a:rPr>
              <a:t>Lili</a:t>
            </a:r>
            <a:r>
              <a:rPr lang="en-US" altLang="zh-CN" b="1" dirty="0">
                <a:solidFill>
                  <a:schemeClr val="tx1"/>
                </a:solidFill>
              </a:rPr>
              <a:t> is funnier and smarter </a:t>
            </a:r>
            <a:r>
              <a:rPr lang="en-US" altLang="zh-CN" b="1" dirty="0">
                <a:solidFill>
                  <a:srgbClr val="00B050"/>
                </a:solidFill>
              </a:rPr>
              <a:t>than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en-US" altLang="zh-CN" b="1" dirty="0" err="1">
                <a:solidFill>
                  <a:schemeClr val="tx1"/>
                </a:solidFill>
              </a:rPr>
              <a:t>Lingling</a:t>
            </a:r>
            <a:r>
              <a:rPr lang="en-US" altLang="zh-CN" b="1" dirty="0" smtClean="0">
                <a:solidFill>
                  <a:schemeClr val="tx1"/>
                </a:solidFill>
              </a:rPr>
              <a:t>.</a:t>
            </a:r>
            <a:endParaRPr lang="en-US" altLang="zh-CN" b="1" dirty="0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20" y="116840"/>
            <a:ext cx="4083050" cy="1097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1195705"/>
            <a:ext cx="924560" cy="924560"/>
          </a:xfrm>
          <a:prstGeom prst="rect">
            <a:avLst/>
          </a:prstGeom>
        </p:spPr>
      </p:pic>
      <p:sp>
        <p:nvSpPr>
          <p:cNvPr id="8197" name="Rectangle 12"/>
          <p:cNvSpPr>
            <a:spLocks noChangeArrowheads="1"/>
          </p:cNvSpPr>
          <p:nvPr/>
        </p:nvSpPr>
        <p:spPr bwMode="auto">
          <a:xfrm>
            <a:off x="1272540" y="1267460"/>
            <a:ext cx="9887585" cy="73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zh-CN" sz="3600" b="1" dirty="0" err="1" smtClean="0">
                <a:solidFill>
                  <a:srgbClr val="FF0000"/>
                </a:solidFill>
              </a:rPr>
              <a:t>对比两个朋友</a:t>
            </a:r>
            <a:r>
              <a:rPr kumimoji="1" lang="en-US" altLang="zh-CN" sz="3600" b="1" dirty="0" err="1" smtClean="0">
                <a:solidFill>
                  <a:srgbClr val="FF0000"/>
                </a:solidFill>
              </a:rPr>
              <a:t>.</a:t>
            </a:r>
            <a:r>
              <a:rPr kumimoji="1" lang="en-US" altLang="zh-CN" sz="3600" b="1" dirty="0" err="1" smtClean="0">
                <a:solidFill>
                  <a:schemeClr val="tx1"/>
                </a:solidFill>
              </a:rPr>
              <a:t> </a:t>
            </a:r>
            <a:r>
              <a:rPr kumimoji="1" lang="en-US" altLang="zh-CN" sz="3600" b="1" u="sng" dirty="0" err="1" smtClean="0">
                <a:solidFill>
                  <a:schemeClr val="tx1"/>
                </a:solidFill>
              </a:rPr>
              <a:t>(</a:t>
            </a:r>
            <a:r>
              <a:rPr kumimoji="1" lang="zh-CN" altLang="en-US" sz="3600" b="1" u="sng" dirty="0" err="1" smtClean="0">
                <a:solidFill>
                  <a:schemeClr val="tx1"/>
                </a:solidFill>
              </a:rPr>
              <a:t>引入话题</a:t>
            </a:r>
            <a:r>
              <a:rPr kumimoji="1" lang="en-US" altLang="zh-CN" sz="3600" b="1" u="sng" dirty="0" err="1" smtClean="0">
                <a:solidFill>
                  <a:schemeClr val="tx1"/>
                </a:solidFill>
              </a:rPr>
              <a:t>——</a:t>
            </a:r>
            <a:r>
              <a:rPr kumimoji="1" lang="zh-CN" altLang="en-US" sz="3600" b="1" u="sng" dirty="0" err="1" smtClean="0">
                <a:solidFill>
                  <a:schemeClr val="tx1"/>
                </a:solidFill>
              </a:rPr>
              <a:t>基本情况</a:t>
            </a:r>
            <a:r>
              <a:rPr kumimoji="1" lang="en-US" altLang="zh-CN" sz="3600" b="1" u="sng" dirty="0" err="1" smtClean="0">
                <a:solidFill>
                  <a:schemeClr val="tx1"/>
                </a:solidFill>
              </a:rPr>
              <a:t>)</a:t>
            </a:r>
            <a:r>
              <a:rPr kumimoji="1" lang="en-US" altLang="zh-CN" sz="3600" b="1" dirty="0" err="1" smtClean="0">
                <a:solidFill>
                  <a:srgbClr val="FF0000"/>
                </a:solidFill>
              </a:rPr>
              <a:t> </a:t>
            </a:r>
            <a:endParaRPr kumimoji="1" lang="en-US" altLang="zh-CN" sz="3600" b="1" dirty="0" err="1" smtClean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图片_202310130936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30" y="1700530"/>
            <a:ext cx="6793230" cy="4997450"/>
          </a:xfrm>
          <a:prstGeom prst="rect">
            <a:avLst/>
          </a:prstGeom>
        </p:spPr>
      </p:pic>
      <p:sp>
        <p:nvSpPr>
          <p:cNvPr id="10266" name="Rectangle 12"/>
          <p:cNvSpPr>
            <a:spLocks noChangeArrowheads="1"/>
          </p:cNvSpPr>
          <p:nvPr/>
        </p:nvSpPr>
        <p:spPr bwMode="auto">
          <a:xfrm>
            <a:off x="768985" y="586105"/>
            <a:ext cx="11248390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Introduce your two friends.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One friend should be similar to you; the other friend should be different.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8" y="691684"/>
            <a:ext cx="681558" cy="6815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35" y="116840"/>
            <a:ext cx="3235960" cy="8699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5"/>
          <p:cNvSpPr txBox="1">
            <a:spLocks noChangeArrowheads="1"/>
          </p:cNvSpPr>
          <p:nvPr/>
        </p:nvSpPr>
        <p:spPr bwMode="auto">
          <a:xfrm>
            <a:off x="1487726" y="260395"/>
            <a:ext cx="10585548" cy="65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kumimoji="1"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Read the 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job ad(advertisement</a:t>
            </a:r>
            <a:r>
              <a:rPr kumimoji="1"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广告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r>
              <a:rPr kumimoji="1"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  <a:endParaRPr kumimoji="1" lang="en-US" altLang="zh-CN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72" y="116885"/>
            <a:ext cx="902806" cy="90280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56" y="1269261"/>
            <a:ext cx="6705150" cy="453512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3575685" y="2061210"/>
            <a:ext cx="1080135" cy="50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4295775" y="2853690"/>
            <a:ext cx="9359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767715" y="3141345"/>
            <a:ext cx="9359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983615" y="4509770"/>
            <a:ext cx="1656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7"/>
            </p:custDataLst>
          </p:nvPr>
        </p:nvCxnSpPr>
        <p:spPr>
          <a:xfrm>
            <a:off x="3179445" y="5517515"/>
            <a:ext cx="1620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7896225" y="1988820"/>
            <a:ext cx="3531870" cy="289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kumimoji="1" lang="zh-CN" altLang="en-US" b="1" dirty="0">
                <a:solidFill>
                  <a:srgbClr val="00B050"/>
                </a:solidFill>
                <a:latin typeface="Arial" panose="020B0604020202020204" pitchFamily="34" charset="0"/>
              </a:rPr>
              <a:t>要素：</a:t>
            </a:r>
            <a:endParaRPr kumimoji="1" lang="zh-CN" altLang="en-US" b="1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marL="514350" indent="-514350" eaLnBrk="1" hangingPunct="1">
              <a:lnSpc>
                <a:spcPct val="114000"/>
              </a:lnSpc>
              <a:buAutoNum type="arabicPeriod"/>
            </a:pPr>
            <a:r>
              <a:rPr kumimoji="1" lang="zh-CN" altLang="en-US" b="1" dirty="0">
                <a:solidFill>
                  <a:srgbClr val="00B050"/>
                </a:solidFill>
                <a:latin typeface="Arial" panose="020B0604020202020204" pitchFamily="34" charset="0"/>
              </a:rPr>
              <a:t>招牌职位</a:t>
            </a:r>
            <a:endParaRPr kumimoji="1" lang="zh-CN" altLang="en-US" b="1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marL="514350" indent="-514350" eaLnBrk="1" hangingPunct="1">
              <a:lnSpc>
                <a:spcPct val="114000"/>
              </a:lnSpc>
              <a:buAutoNum type="arabicPeriod"/>
            </a:pPr>
            <a:r>
              <a:rPr kumimoji="1" lang="zh-CN" altLang="en-US" b="1" dirty="0">
                <a:solidFill>
                  <a:srgbClr val="00B050"/>
                </a:solidFill>
                <a:latin typeface="Arial" panose="020B0604020202020204" pitchFamily="34" charset="0"/>
              </a:rPr>
              <a:t>具体招聘信息</a:t>
            </a:r>
            <a:endParaRPr kumimoji="1" lang="zh-CN" altLang="en-US" b="1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marL="514350" indent="-514350" eaLnBrk="1" hangingPunct="1">
              <a:lnSpc>
                <a:spcPct val="114000"/>
              </a:lnSpc>
              <a:buAutoNum type="arabicPeriod"/>
            </a:pPr>
            <a:r>
              <a:rPr kumimoji="1" lang="zh-CN" altLang="en-US" b="1" dirty="0">
                <a:solidFill>
                  <a:srgbClr val="00B050"/>
                </a:solidFill>
                <a:latin typeface="Arial" panose="020B0604020202020204" pitchFamily="34" charset="0"/>
              </a:rPr>
              <a:t>应聘条件</a:t>
            </a:r>
            <a:endParaRPr kumimoji="1" lang="zh-CN" altLang="en-US" b="1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marL="514350" indent="-514350" eaLnBrk="1" hangingPunct="1">
              <a:lnSpc>
                <a:spcPct val="114000"/>
              </a:lnSpc>
              <a:buAutoNum type="arabicPeriod"/>
            </a:pPr>
            <a:r>
              <a:rPr kumimoji="1" lang="zh-CN" altLang="en-US" b="1" dirty="0">
                <a:solidFill>
                  <a:srgbClr val="00B050"/>
                </a:solidFill>
                <a:latin typeface="Arial" panose="020B0604020202020204" pitchFamily="34" charset="0"/>
              </a:rPr>
              <a:t>联系方式</a:t>
            </a:r>
            <a:endParaRPr kumimoji="1" lang="zh-CN" altLang="en-US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91" name="Group 31"/>
          <p:cNvGraphicFramePr>
            <a:graphicFrameLocks noGrp="1"/>
          </p:cNvGraphicFramePr>
          <p:nvPr/>
        </p:nvGraphicFramePr>
        <p:xfrm>
          <a:off x="1703512" y="3861048"/>
          <a:ext cx="8353126" cy="2020074"/>
        </p:xfrm>
        <a:graphic>
          <a:graphicData uri="http://schemas.openxmlformats.org/drawingml/2006/table">
            <a:tbl>
              <a:tblPr/>
              <a:tblGrid>
                <a:gridCol w="4176464"/>
                <a:gridCol w="4176662"/>
              </a:tblGrid>
              <a:tr h="5762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What people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are like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What people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can do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409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867000" y="4568279"/>
            <a:ext cx="3563937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hard-working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5375" name="Rectangle 12"/>
          <p:cNvSpPr>
            <a:spLocks noChangeArrowheads="1"/>
          </p:cNvSpPr>
          <p:nvPr/>
        </p:nvSpPr>
        <p:spPr bwMode="auto">
          <a:xfrm>
            <a:off x="464697" y="1107390"/>
            <a:ext cx="10364528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083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160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43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320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8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464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03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60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46405" indent="-446405" eaLnBrk="1" hangingPunct="1"/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1. Put the words in the correct columns in the chart. 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083024" y="2303372"/>
            <a:ext cx="6984776" cy="1170111"/>
          </a:xfrm>
          <a:prstGeom prst="rect">
            <a:avLst/>
          </a:prstGeom>
          <a:solidFill>
            <a:srgbClr val="FFFFCC"/>
          </a:solidFill>
          <a:ln w="22225">
            <a:solidFill>
              <a:srgbClr val="00B0F0"/>
            </a:solidFill>
            <a:miter lim="800000"/>
          </a:ln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hard-working,     run fast,           quiet,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serious,                 jump high,       smart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847528" y="5158795"/>
            <a:ext cx="24844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quiet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535423" y="5127018"/>
            <a:ext cx="125799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smart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131818" y="4551008"/>
            <a:ext cx="23050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run fast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131818" y="5169462"/>
            <a:ext cx="29527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cs typeface="Times New Roman" panose="02020603050405020304" pitchFamily="18" charset="0"/>
              </a:rPr>
              <a:t>jump high</a:t>
            </a:r>
            <a:endParaRPr lang="en-US" altLang="zh-CN" b="1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044786" y="5127017"/>
            <a:ext cx="1551369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serious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15389" name="Picture 29" descr="QQ图片201907101144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7" t="14880" r="9749" b="15645"/>
          <a:stretch>
            <a:fillRect/>
          </a:stretch>
        </p:blipFill>
        <p:spPr bwMode="auto">
          <a:xfrm>
            <a:off x="3755826" y="404664"/>
            <a:ext cx="4319588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67209" y="2173721"/>
            <a:ext cx="11145415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3230" indent="-443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80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63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40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23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95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67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39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11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cs typeface="Times New Roman" panose="02020603050405020304" pitchFamily="18" charset="0"/>
              </a:rPr>
              <a:t>1. My brother is _____________ (funny) than me. He makes people laugh a lot.</a:t>
            </a:r>
            <a:endParaRPr kumimoji="1"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cs typeface="Times New Roman" panose="02020603050405020304" pitchFamily="18" charset="0"/>
              </a:rPr>
              <a:t>2. I’m outgoing, but my best friend is </a:t>
            </a:r>
            <a:r>
              <a:rPr kumimoji="1"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a lot _____________</a:t>
            </a:r>
            <a:r>
              <a:rPr kumimoji="1" lang="en-US" altLang="zh-CN" b="1" dirty="0">
                <a:cs typeface="Times New Roman" panose="02020603050405020304" pitchFamily="18" charset="0"/>
              </a:rPr>
              <a:t> (outgoing) than me. </a:t>
            </a:r>
            <a:endParaRPr kumimoji="1"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cs typeface="Times New Roman" panose="02020603050405020304" pitchFamily="18" charset="0"/>
              </a:rPr>
              <a:t>3. My brother is as _____________ (serious) as my sister. They both like to study.</a:t>
            </a:r>
            <a:endParaRPr kumimoji="1"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4079875" y="2184759"/>
            <a:ext cx="20161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funnier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040217" y="3309416"/>
            <a:ext cx="280831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more outgoing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583832" y="4581128"/>
            <a:ext cx="20891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serious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15380" y="934001"/>
            <a:ext cx="11161240" cy="120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542925" indent="-5429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9410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017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100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177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749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321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893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465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2. Fill in the blanks using the correct forms of the words in brackets. 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1492490" y="2852936"/>
            <a:ext cx="9073008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71780" indent="-271780">
              <a:lnSpc>
                <a:spcPct val="120000"/>
              </a:lnSpc>
              <a:buFontTx/>
              <a:buChar char="•"/>
            </a:pPr>
            <a:r>
              <a:rPr lang="en-US" altLang="zh-CN" b="1" dirty="0"/>
              <a:t>To learn to describe and compare two of your friends.</a:t>
            </a:r>
            <a:endParaRPr lang="en-US" altLang="zh-CN" b="1" dirty="0"/>
          </a:p>
          <a:p>
            <a:pPr marL="271780" indent="-271780">
              <a:lnSpc>
                <a:spcPct val="120000"/>
              </a:lnSpc>
              <a:buFontTx/>
              <a:buChar char="•"/>
            </a:pPr>
            <a:r>
              <a:rPr lang="en-US" altLang="zh-CN" b="1" dirty="0"/>
              <a:t>To learn to write a passage describing people.</a:t>
            </a:r>
            <a:endParaRPr lang="en-US" altLang="zh-CN" b="1" i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916832"/>
            <a:ext cx="6058676" cy="103221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55440" y="2060848"/>
            <a:ext cx="10153128" cy="2445495"/>
          </a:xfrm>
        </p:spPr>
        <p:txBody>
          <a:bodyPr/>
          <a:lstStyle/>
          <a:p>
            <a:pPr marL="443230" indent="-443230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b="1" dirty="0" smtClean="0">
                <a:latin typeface="Times New Roman" panose="02020603050405020304" pitchFamily="18" charset="0"/>
              </a:rPr>
              <a:t>4. My cousin can run ___________ (fast) than me. She is taller than me, too.</a:t>
            </a:r>
            <a:endParaRPr kumimoji="1" lang="en-US" altLang="zh-CN" b="1" dirty="0" smtClean="0">
              <a:latin typeface="Times New Roman" panose="02020603050405020304" pitchFamily="18" charset="0"/>
            </a:endParaRPr>
          </a:p>
          <a:p>
            <a:pPr marL="443230" indent="-443230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b="1" dirty="0" smtClean="0">
                <a:latin typeface="Times New Roman" panose="02020603050405020304" pitchFamily="18" charset="0"/>
              </a:rPr>
              <a:t>5. Jim is </a:t>
            </a:r>
            <a:r>
              <a:rPr kumimoji="1"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_____________ (friendly)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 than Tom, so Tom has more friends than Jim.</a:t>
            </a:r>
            <a:endParaRPr kumimoji="1" lang="zh-CN" altLang="en-US" b="1" dirty="0" smtClean="0">
              <a:latin typeface="Times New Roman" panose="02020603050405020304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447928" y="2121368"/>
            <a:ext cx="2159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faster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783657" y="3282207"/>
            <a:ext cx="28082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less friendly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063552" y="2868436"/>
            <a:ext cx="82438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My best friend and I are </a:t>
            </a:r>
            <a:r>
              <a:rPr lang="en-US" altLang="zh-CN" b="1" dirty="0">
                <a:solidFill>
                  <a:srgbClr val="009900"/>
                </a:solidFill>
                <a:cs typeface="Times New Roman" panose="02020603050405020304" pitchFamily="18" charset="0"/>
              </a:rPr>
              <a:t>both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 outgoing. 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100063" y="3517723"/>
            <a:ext cx="824388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My best friend and I can run very fast.  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2063551" y="4165423"/>
            <a:ext cx="79930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My best friend can sing better</a:t>
            </a:r>
            <a:r>
              <a:rPr lang="en-US" altLang="zh-CN" b="1" dirty="0">
                <a:solidFill>
                  <a:srgbClr val="009900"/>
                </a:solidFill>
                <a:cs typeface="Times New Roman" panose="02020603050405020304" pitchFamily="18" charset="0"/>
              </a:rPr>
              <a:t> than 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me. 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2063551" y="4813123"/>
            <a:ext cx="813613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My best friend is less hard-working </a:t>
            </a:r>
            <a:r>
              <a:rPr lang="en-US" altLang="zh-CN" b="1" dirty="0">
                <a:solidFill>
                  <a:srgbClr val="009900"/>
                </a:solidFill>
                <a:cs typeface="Times New Roman" panose="02020603050405020304" pitchFamily="18" charset="0"/>
              </a:rPr>
              <a:t>than 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me. 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7419" name="Rectangle 12"/>
          <p:cNvSpPr>
            <a:spLocks noChangeArrowheads="1"/>
          </p:cNvSpPr>
          <p:nvPr/>
        </p:nvSpPr>
        <p:spPr bwMode="auto">
          <a:xfrm>
            <a:off x="479462" y="1065229"/>
            <a:ext cx="11161240" cy="1803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542925" indent="-5429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9410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017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100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177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749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321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893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4655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3. Think of your best friend. Write down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two ways in which you are similar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, and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two ways in which you are different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 Use comparatives.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微信图片_202310130925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985" y="-27305"/>
            <a:ext cx="11176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47625" y="1052830"/>
            <a:ext cx="172339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周报</a:t>
            </a:r>
            <a:r>
              <a:rPr lang="en-US" altLang="zh-CN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	P4</a:t>
            </a:r>
            <a:endParaRPr lang="en-US" altLang="zh-CN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887210" y="692785"/>
            <a:ext cx="5398770" cy="121094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FF0000"/>
                </a:solidFill>
                <a:sym typeface="+mn-ea"/>
              </a:rPr>
              <a:t>时态：一般现在时。 </a:t>
            </a:r>
            <a:endParaRPr lang="zh-CN" altLang="en-US" sz="2800" b="1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FF0000"/>
                </a:solidFill>
                <a:sym typeface="+mn-ea"/>
              </a:rPr>
              <a:t>人称：描述他人时，用第三人称</a:t>
            </a:r>
            <a:endParaRPr lang="zh-CN" altLang="en-US" sz="2800" b="1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00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60010" y="-167005"/>
            <a:ext cx="1861185" cy="1223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zh-CN" alt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交友观</a:t>
            </a:r>
            <a:endParaRPr lang="zh-CN" altLang="en-US" sz="4000" b="1" dirty="0" smtClean="0">
              <a:solidFill>
                <a:srgbClr val="FF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微信图片_202310130939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115" y="850900"/>
            <a:ext cx="6033135" cy="6007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1089943" y="1208159"/>
            <a:ext cx="10462070" cy="628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Write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a passage describing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your friends.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89943" y="1985901"/>
            <a:ext cx="1036910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【</a:t>
            </a:r>
            <a:r>
              <a:rPr lang="zh-CN" altLang="en-US" b="1" dirty="0">
                <a:solidFill>
                  <a:srgbClr val="FF0000"/>
                </a:solidFill>
              </a:rPr>
              <a:t>审清题目</a:t>
            </a:r>
            <a:r>
              <a:rPr lang="en-US" altLang="zh-CN" b="1" dirty="0">
                <a:solidFill>
                  <a:srgbClr val="FF0000"/>
                </a:solidFill>
              </a:rPr>
              <a:t>】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b="1" dirty="0"/>
              <a:t>内容：介绍你的两位朋友</a:t>
            </a:r>
            <a:r>
              <a:rPr lang="en-US" altLang="zh-CN" b="1" dirty="0"/>
              <a:t>(</a:t>
            </a:r>
            <a:r>
              <a:rPr lang="zh-CN" altLang="en-US" b="1" dirty="0"/>
              <a:t>一位与你相似，一位与你不同</a:t>
            </a:r>
            <a:r>
              <a:rPr lang="en-US" altLang="zh-CN" b="1" dirty="0"/>
              <a:t>)</a:t>
            </a:r>
            <a:r>
              <a:rPr lang="zh-CN" altLang="en-US" b="1" dirty="0"/>
              <a:t>。</a:t>
            </a:r>
            <a:endParaRPr lang="zh-CN" altLang="en-US" b="1" dirty="0"/>
          </a:p>
          <a:p>
            <a:pPr>
              <a:lnSpc>
                <a:spcPct val="130000"/>
              </a:lnSpc>
            </a:pPr>
            <a:r>
              <a:rPr lang="zh-CN" altLang="en-US" b="1" dirty="0"/>
              <a:t>文体：描写性质的文体。</a:t>
            </a:r>
            <a:endParaRPr lang="zh-CN" altLang="en-US" b="1" dirty="0"/>
          </a:p>
          <a:p>
            <a:pPr>
              <a:lnSpc>
                <a:spcPct val="130000"/>
              </a:lnSpc>
            </a:pPr>
            <a:r>
              <a:rPr lang="zh-CN" altLang="en-US" b="1" dirty="0"/>
              <a:t>时态：描述人物现在的情况，用一般现在时。 </a:t>
            </a:r>
            <a:endParaRPr lang="zh-CN" altLang="en-US" b="1" dirty="0"/>
          </a:p>
          <a:p>
            <a:pPr>
              <a:lnSpc>
                <a:spcPct val="130000"/>
              </a:lnSpc>
            </a:pPr>
            <a:r>
              <a:rPr lang="zh-CN" altLang="en-US" b="1" dirty="0"/>
              <a:t>人称：描述他人时，用第三人称。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7" y="1304343"/>
            <a:ext cx="681558" cy="68155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5440" y="1124744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【</a:t>
            </a:r>
            <a:r>
              <a:rPr lang="zh-CN" altLang="en-US" b="1" dirty="0">
                <a:solidFill>
                  <a:srgbClr val="FF0000"/>
                </a:solidFill>
              </a:rPr>
              <a:t>头脑风暴</a:t>
            </a:r>
            <a:r>
              <a:rPr lang="en-US" altLang="zh-CN" b="1" dirty="0">
                <a:solidFill>
                  <a:srgbClr val="FF0000"/>
                </a:solidFill>
              </a:rPr>
              <a:t>】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35702"/>
            <a:ext cx="3216962" cy="2947634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199456" y="2276872"/>
            <a:ext cx="6515562" cy="2861744"/>
            <a:chOff x="1199456" y="2276872"/>
            <a:chExt cx="6515562" cy="286174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456" y="2276872"/>
              <a:ext cx="6515562" cy="2861744"/>
            </a:xfrm>
            <a:prstGeom prst="rect">
              <a:avLst/>
            </a:prstGeom>
          </p:spPr>
        </p:pic>
        <p:cxnSp>
          <p:nvCxnSpPr>
            <p:cNvPr id="7" name="直接连接符 6"/>
            <p:cNvCxnSpPr/>
            <p:nvPr/>
          </p:nvCxnSpPr>
          <p:spPr>
            <a:xfrm>
              <a:off x="3791744" y="2276872"/>
              <a:ext cx="9361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5360" y="332656"/>
            <a:ext cx="1152128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【</a:t>
            </a:r>
            <a:r>
              <a:rPr lang="zh-CN" altLang="en-US" b="1" dirty="0">
                <a:solidFill>
                  <a:srgbClr val="FF0000"/>
                </a:solidFill>
              </a:rPr>
              <a:t>提供素材</a:t>
            </a:r>
            <a:r>
              <a:rPr lang="en-US" altLang="zh-CN" b="1" dirty="0">
                <a:solidFill>
                  <a:srgbClr val="FF0000"/>
                </a:solidFill>
              </a:rPr>
              <a:t>】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◆</a:t>
            </a:r>
            <a:r>
              <a:rPr lang="zh-CN" altLang="en-US" b="1" dirty="0">
                <a:solidFill>
                  <a:srgbClr val="0000FF"/>
                </a:solidFill>
              </a:rPr>
              <a:t>语块</a:t>
            </a:r>
            <a:endParaRPr lang="zh-CN" altLang="en-US" b="1" dirty="0">
              <a:solidFill>
                <a:srgbClr val="0000FF"/>
              </a:solidFill>
            </a:endParaRPr>
          </a:p>
          <a:p>
            <a:pPr marL="443230" indent="-443230">
              <a:lnSpc>
                <a:spcPct val="120000"/>
              </a:lnSpc>
            </a:pPr>
            <a:r>
              <a:rPr lang="en-US" altLang="zh-CN" b="1" dirty="0"/>
              <a:t>1. </a:t>
            </a:r>
            <a:r>
              <a:rPr lang="zh-CN" altLang="en-US" b="1" dirty="0"/>
              <a:t>外貌：</a:t>
            </a:r>
            <a:r>
              <a:rPr lang="en-US" altLang="zh-CN" b="1" dirty="0"/>
              <a:t>tall, thin, heavy, strong, of medium height, short straight hair, long curly hair, big eyes, wear glasses</a:t>
            </a:r>
            <a:endParaRPr lang="en-US" altLang="zh-CN" b="1" dirty="0"/>
          </a:p>
          <a:p>
            <a:pPr marL="443230" indent="-443230">
              <a:lnSpc>
                <a:spcPct val="120000"/>
              </a:lnSpc>
            </a:pPr>
            <a:r>
              <a:rPr lang="en-US" altLang="zh-CN" b="1" dirty="0"/>
              <a:t>2. </a:t>
            </a:r>
            <a:r>
              <a:rPr lang="zh-CN" altLang="en-US" b="1" dirty="0"/>
              <a:t>性格：</a:t>
            </a:r>
            <a:r>
              <a:rPr lang="en-US" altLang="zh-CN" b="1" dirty="0"/>
              <a:t>outgoing, shy, quiet, funny, serious, smart, clever, friendly, kind (</a:t>
            </a:r>
            <a:r>
              <a:rPr lang="zh-CN" altLang="en-US" b="1" dirty="0"/>
              <a:t>友好的</a:t>
            </a:r>
            <a:r>
              <a:rPr lang="en-US" altLang="zh-CN" b="1" dirty="0"/>
              <a:t>), honest (</a:t>
            </a:r>
            <a:r>
              <a:rPr lang="zh-CN" altLang="en-US" b="1" dirty="0"/>
              <a:t>诚实的</a:t>
            </a:r>
            <a:r>
              <a:rPr lang="en-US" altLang="zh-CN" b="1" dirty="0"/>
              <a:t>), brave (</a:t>
            </a:r>
            <a:r>
              <a:rPr lang="zh-CN" altLang="en-US" b="1" dirty="0"/>
              <a:t>勇敢的</a:t>
            </a:r>
            <a:r>
              <a:rPr lang="en-US" altLang="zh-CN" b="1" dirty="0"/>
              <a:t>)</a:t>
            </a:r>
            <a:endParaRPr lang="en-US" altLang="zh-CN" b="1" dirty="0"/>
          </a:p>
          <a:p>
            <a:pPr marL="443230" indent="-443230">
              <a:lnSpc>
                <a:spcPct val="120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爱好：</a:t>
            </a:r>
            <a:r>
              <a:rPr lang="en-US" altLang="zh-CN" b="1" dirty="0"/>
              <a:t>playing basketball / football / tennis / volleyball ..., swimming, reading, writing, dancing, singing, playing chess, playing the piano / violin ..., be interested / talented in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4. </a:t>
            </a:r>
            <a:r>
              <a:rPr lang="zh-CN" altLang="en-US" b="1" dirty="0"/>
              <a:t>学习态度：</a:t>
            </a:r>
            <a:r>
              <a:rPr lang="en-US" altLang="zh-CN" b="1" dirty="0"/>
              <a:t>hard-working, careful, careless (</a:t>
            </a:r>
            <a:r>
              <a:rPr lang="zh-CN" altLang="en-US" b="1" dirty="0"/>
              <a:t>粗心的</a:t>
            </a:r>
            <a:r>
              <a:rPr lang="en-US" altLang="zh-CN" b="1" dirty="0"/>
              <a:t>)</a:t>
            </a:r>
            <a:endParaRPr lang="en-US" altLang="zh-CN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59496" y="1268760"/>
            <a:ext cx="9361040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◆</a:t>
            </a:r>
            <a:r>
              <a:rPr lang="zh-CN" altLang="en-US" b="1" dirty="0">
                <a:solidFill>
                  <a:srgbClr val="0000FF"/>
                </a:solidFill>
              </a:rPr>
              <a:t>句型</a:t>
            </a:r>
            <a:endParaRPr lang="zh-CN" altLang="en-US" b="1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/>
              <a:t>1. We are similar to each other in many ways.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2. Both of us like ...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3. We are different from each other in ...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4. She / He is more / less ... than me.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5. She / He likes to do the same things as me.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6. She / He is / likes ..., but I am not / don’t like ...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7. I’m as ... as ...</a:t>
            </a:r>
            <a:endParaRPr lang="en-US" altLang="zh-CN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7488" y="1268760"/>
            <a:ext cx="9793088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0000FF"/>
                </a:solidFill>
              </a:rPr>
              <a:t>◆谚语</a:t>
            </a:r>
            <a:endParaRPr lang="zh-CN" altLang="en-US" b="1" dirty="0">
              <a:solidFill>
                <a:srgbClr val="0000FF"/>
              </a:solidFill>
            </a:endParaRP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b="1" dirty="0"/>
              <a:t>Better without gold than without friends.</a:t>
            </a:r>
            <a:endParaRPr lang="en-US" altLang="zh-CN" b="1" dirty="0"/>
          </a:p>
          <a:p>
            <a:pPr indent="443230">
              <a:lnSpc>
                <a:spcPct val="130000"/>
              </a:lnSpc>
            </a:pPr>
            <a:r>
              <a:rPr lang="en-US" altLang="zh-CN" b="1" dirty="0"/>
              <a:t>(</a:t>
            </a:r>
            <a:r>
              <a:rPr lang="zh-CN" altLang="en-US" b="1" dirty="0"/>
              <a:t>宁可没有金钱，不可没有朋友。</a:t>
            </a:r>
            <a:r>
              <a:rPr lang="en-US" altLang="zh-CN" b="1" dirty="0"/>
              <a:t>)</a:t>
            </a:r>
            <a:endParaRPr lang="en-US" altLang="zh-CN" b="1" dirty="0"/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b="1" dirty="0"/>
              <a:t>A friend in need is a friend indeed. </a:t>
            </a:r>
            <a:endParaRPr lang="en-US" altLang="zh-CN" b="1" dirty="0"/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b="1" dirty="0"/>
              <a:t>Good friends are like stars. You don’t always see them, but you know they’re always there.</a:t>
            </a:r>
            <a:endParaRPr lang="en-US" altLang="zh-CN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95400" y="2372341"/>
            <a:ext cx="8856984" cy="405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kumimoji="1" lang="en-US" altLang="zh-CN" b="1" dirty="0"/>
              <a:t>Jeff Green is </a:t>
            </a:r>
            <a:r>
              <a:rPr kumimoji="1" lang="en-US" altLang="zh-CN" b="1" dirty="0">
                <a:solidFill>
                  <a:srgbClr val="FF0000"/>
                </a:solidFill>
              </a:rPr>
              <a:t>quieter than</a:t>
            </a:r>
            <a:r>
              <a:rPr kumimoji="1" lang="en-US" altLang="zh-CN" b="1" dirty="0"/>
              <a:t> most kids. He likes reading and studies </a:t>
            </a:r>
            <a:r>
              <a:rPr kumimoji="1" lang="en-US" altLang="zh-CN" b="1" dirty="0">
                <a:solidFill>
                  <a:srgbClr val="FF0000"/>
                </a:solidFill>
              </a:rPr>
              <a:t>harder</a:t>
            </a:r>
            <a:r>
              <a:rPr kumimoji="1" lang="en-US" altLang="zh-CN" b="1" dirty="0"/>
              <a:t> in class. He’s shy so it’s not easy for him to make friends. He thinks friends are like books — you don’t need a lot of them as long as they’re good. His best friend Yuan Li is quiet, too. They enjoy studying together. </a:t>
            </a:r>
            <a:endParaRPr kumimoji="1" lang="en-US" altLang="zh-CN" b="1" dirty="0"/>
          </a:p>
        </p:txBody>
      </p:sp>
      <p:sp>
        <p:nvSpPr>
          <p:cNvPr id="4100" name="Rectangle 12"/>
          <p:cNvSpPr>
            <a:spLocks noChangeArrowheads="1"/>
          </p:cNvSpPr>
          <p:nvPr/>
        </p:nvSpPr>
        <p:spPr bwMode="auto">
          <a:xfrm>
            <a:off x="698104" y="1145967"/>
            <a:ext cx="10585176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Look at the photos. Talk about the three students’ view on friends.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24475"/>
            <a:ext cx="4781630" cy="11954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2438"/>
          <a:stretch>
            <a:fillRect/>
          </a:stretch>
        </p:blipFill>
        <p:spPr>
          <a:xfrm>
            <a:off x="9192344" y="2372341"/>
            <a:ext cx="2623232" cy="35188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566650" y="5884371"/>
            <a:ext cx="22108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Jeff Green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426778"/>
            <a:ext cx="11152875" cy="62837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8640"/>
            <a:ext cx="1908590" cy="62029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19536" y="2276872"/>
            <a:ext cx="3743423" cy="2898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pPr algn="r" eaLnBrk="0" hangingPunct="0">
              <a:lnSpc>
                <a:spcPct val="120000"/>
              </a:lnSpc>
            </a:pP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小学</a:t>
            </a:r>
            <a:endParaRPr lang="zh-CN" altLang="en-US" b="1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 algn="r" eaLnBrk="0" hangingPunct="0">
              <a:lnSpc>
                <a:spcPct val="120000"/>
              </a:lnSpc>
            </a:pPr>
            <a:r>
              <a:rPr lang="zh-CN" altLang="en-US" b="1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善于应付</a:t>
            </a:r>
            <a:r>
              <a:rPr lang="en-US" altLang="zh-CN" b="1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……</a:t>
            </a:r>
            <a:r>
              <a:rPr lang="zh-CN" altLang="en-US" b="1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的</a:t>
            </a:r>
            <a:r>
              <a:rPr lang="zh-CN" altLang="en-US" b="1" dirty="0" smtClean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；</a:t>
            </a:r>
            <a:endParaRPr lang="en-US" altLang="zh-CN" b="1" dirty="0" smtClean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algn="r" eaLnBrk="0" hangingPunct="0">
              <a:lnSpc>
                <a:spcPct val="120000"/>
              </a:lnSpc>
            </a:pPr>
            <a:r>
              <a:rPr lang="zh-CN" altLang="en-US" b="1" dirty="0" smtClean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对</a:t>
            </a:r>
            <a:r>
              <a:rPr lang="en-US" altLang="zh-CN" b="1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……</a:t>
            </a:r>
            <a:r>
              <a:rPr lang="zh-CN" altLang="en-US" b="1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有</a:t>
            </a:r>
            <a:r>
              <a:rPr lang="zh-CN" altLang="en-US" b="1" dirty="0" smtClean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办</a:t>
            </a:r>
            <a:r>
              <a:rPr lang="zh-CN" altLang="en-US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法</a:t>
            </a:r>
            <a:endParaRPr lang="en-US" altLang="zh-CN" b="1" dirty="0" smtClean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 algn="r" eaLnBrk="0" hangingPunct="0">
              <a:lnSpc>
                <a:spcPct val="120000"/>
              </a:lnSpc>
            </a:pP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en-US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中学生</a:t>
            </a:r>
            <a:endParaRPr lang="en-US" altLang="zh-CN" b="1" dirty="0" smtClean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 algn="r" eaLnBrk="0" hangingPunct="0">
              <a:lnSpc>
                <a:spcPct val="120000"/>
              </a:lnSpc>
            </a:pPr>
            <a:r>
              <a:rPr lang="zh-CN" altLang="en-US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有好的英语成绩</a:t>
            </a:r>
            <a:endParaRPr lang="zh-CN" altLang="en-US" b="1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754795"/>
            <a:ext cx="4571622" cy="14019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40016" y="2253601"/>
            <a:ext cx="5077450" cy="2903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primary school 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be good </a:t>
            </a:r>
            <a:r>
              <a:rPr lang="en-US" altLang="zh-CN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with</a:t>
            </a:r>
            <a:endParaRPr lang="en-US" altLang="zh-CN" b="1" dirty="0" smtClean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</a:pPr>
            <a:endParaRPr lang="en-US" altLang="zh-CN" b="1" dirty="0" smtClean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a middle school student</a:t>
            </a:r>
            <a:endParaRPr lang="en-US" altLang="zh-CN" b="1" dirty="0" smtClean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eaLnBrk="0" hangingPunct="0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have good grades in English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623392" y="1484784"/>
            <a:ext cx="10585176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83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874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1. What job is the ad for?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endParaRPr lang="en-US" altLang="zh-CN" b="1" dirty="0"/>
          </a:p>
          <a:p>
            <a:pPr marL="450850" indent="-450850" eaLnBrk="1" hangingPunct="1">
              <a:lnSpc>
                <a:spcPct val="120000"/>
              </a:lnSpc>
            </a:pPr>
            <a:r>
              <a:rPr lang="en-US" altLang="zh-CN" b="1" dirty="0" smtClean="0"/>
              <a:t>2. What </a:t>
            </a:r>
            <a:r>
              <a:rPr lang="en-US" altLang="zh-CN" b="1" dirty="0"/>
              <a:t>does the English Study Center need the weekend helper for?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3. What </a:t>
            </a:r>
            <a:r>
              <a:rPr lang="en-US" altLang="zh-CN" b="1" dirty="0"/>
              <a:t>kind of person is good for this job?</a:t>
            </a:r>
            <a:endParaRPr lang="en-US" altLang="zh-CN" b="1" dirty="0"/>
          </a:p>
        </p:txBody>
      </p:sp>
      <p:sp>
        <p:nvSpPr>
          <p:cNvPr id="52227" name="Text Box 5"/>
          <p:cNvSpPr txBox="1">
            <a:spLocks noChangeArrowheads="1"/>
          </p:cNvSpPr>
          <p:nvPr/>
        </p:nvSpPr>
        <p:spPr bwMode="auto">
          <a:xfrm>
            <a:off x="645905" y="752276"/>
            <a:ext cx="9626559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Read the job ad and answer </a:t>
            </a:r>
            <a:r>
              <a:rPr kumimoji="1"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the questions.</a:t>
            </a:r>
            <a:endParaRPr kumimoji="1"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055439" y="2060624"/>
            <a:ext cx="10153129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2423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319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40205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 weekend student helper for primary school students.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1040778" y="3914009"/>
            <a:ext cx="66246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2423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319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40205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For primary school students.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1040778" y="4953800"/>
            <a:ext cx="10225707" cy="148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2423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319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40205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Have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good grades in English; be good with children; be outgoing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/>
      <p:bldP spid="52229" grpId="0"/>
      <p:bldP spid="522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20" name="Group 36"/>
          <p:cNvGraphicFramePr>
            <a:graphicFrameLocks noGrp="1"/>
          </p:cNvGraphicFramePr>
          <p:nvPr/>
        </p:nvGraphicFramePr>
        <p:xfrm>
          <a:off x="1828801" y="1987550"/>
          <a:ext cx="8424862" cy="3169642"/>
        </p:xfrm>
        <a:graphic>
          <a:graphicData uri="http://schemas.openxmlformats.org/drawingml/2006/table">
            <a:tbl>
              <a:tblPr/>
              <a:tblGrid>
                <a:gridCol w="4051175"/>
                <a:gridCol w="4373687"/>
              </a:tblGrid>
              <a:tr h="5778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What people are like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What people can do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9052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397" name="Text Box 5"/>
          <p:cNvSpPr txBox="1">
            <a:spLocks noChangeArrowheads="1"/>
          </p:cNvSpPr>
          <p:nvPr/>
        </p:nvSpPr>
        <p:spPr bwMode="auto">
          <a:xfrm>
            <a:off x="1055440" y="1124744"/>
            <a:ext cx="9937104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Can you add more words or phrases in the chart? </a:t>
            </a:r>
            <a:endParaRPr kumimoji="1"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208214" y="2778127"/>
            <a:ext cx="24352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funny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49191" y="2804661"/>
            <a:ext cx="1872134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outgoing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106613" y="3498739"/>
            <a:ext cx="26384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friendly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5881540" y="2669699"/>
            <a:ext cx="36718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study harder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5879306" y="3246867"/>
            <a:ext cx="4248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cs typeface="Times New Roman" panose="02020603050405020304" pitchFamily="18" charset="0"/>
              </a:rPr>
              <a:t>play the guitar better</a:t>
            </a:r>
            <a:endParaRPr lang="en-US" altLang="zh-CN" b="1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5906965" y="3844719"/>
            <a:ext cx="41036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get up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earlier 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5937052" y="4442572"/>
            <a:ext cx="42481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sing more clearly 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3772906" y="3498739"/>
            <a:ext cx="189104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popular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4" grpId="0"/>
      <p:bldP spid="15" grpId="0"/>
      <p:bldP spid="16" grpId="0"/>
      <p:bldP spid="17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020764" y="2414970"/>
            <a:ext cx="8278812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have good </a:t>
            </a:r>
            <a:r>
              <a:rPr kumimoji="1" lang="en-US" altLang="zh-CN" b="1" dirty="0" smtClean="0"/>
              <a:t>grades </a:t>
            </a:r>
            <a:r>
              <a:rPr kumimoji="1" lang="en-US" altLang="zh-CN" b="1" dirty="0"/>
              <a:t>in English </a:t>
            </a:r>
            <a:r>
              <a:rPr kumimoji="1" lang="en-US" altLang="zh-CN" b="1" dirty="0">
                <a:latin typeface="宋体" panose="02010600030101010101" pitchFamily="2" charset="-122"/>
              </a:rPr>
              <a:t>→</a:t>
            </a:r>
            <a:r>
              <a:rPr kumimoji="1" lang="en-US" altLang="zh-CN" b="1" dirty="0"/>
              <a:t>    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</a:pPr>
            <a:endParaRPr kumimoji="1"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be good with children </a:t>
            </a:r>
            <a:r>
              <a:rPr kumimoji="1" lang="en-US" altLang="zh-CN" b="1" dirty="0">
                <a:latin typeface="宋体" panose="02010600030101010101" pitchFamily="2" charset="-122"/>
              </a:rPr>
              <a:t>→ </a:t>
            </a:r>
            <a:endParaRPr kumimoji="1" lang="en-US" altLang="zh-CN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</a:pPr>
            <a:endParaRPr kumimoji="1" lang="en-US" altLang="zh-CN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cs typeface="Times New Roman" panose="02020603050405020304" pitchFamily="18" charset="0"/>
              </a:rPr>
              <a:t>be outgoing </a:t>
            </a:r>
            <a:r>
              <a:rPr kumimoji="1" lang="en-US" altLang="zh-CN" b="1" dirty="0">
                <a:latin typeface="宋体" panose="02010600030101010101" pitchFamily="2" charset="-122"/>
              </a:rPr>
              <a:t>→ </a:t>
            </a:r>
            <a:endParaRPr kumimoji="1" lang="en-US" altLang="zh-CN" b="1" dirty="0">
              <a:latin typeface="宋体" panose="02010600030101010101" pitchFamily="2" charset="-122"/>
            </a:endParaRPr>
          </a:p>
        </p:txBody>
      </p:sp>
      <p:sp>
        <p:nvSpPr>
          <p:cNvPr id="13316" name="Rectangle 12"/>
          <p:cNvSpPr>
            <a:spLocks noChangeArrowheads="1"/>
          </p:cNvSpPr>
          <p:nvPr/>
        </p:nvSpPr>
        <p:spPr bwMode="auto">
          <a:xfrm>
            <a:off x="911424" y="1296461"/>
            <a:ext cx="10369151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下列招聘要求，应当需要什么样的性格或爱好的人呢？</a:t>
            </a:r>
            <a:endParaRPr lang="zh-CN" altLang="en-US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040930" y="3001247"/>
            <a:ext cx="6840538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smart,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clever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, hard-working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017738" y="4113707"/>
            <a:ext cx="838835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friendly, kind, funny,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like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playing games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017738" y="5301208"/>
            <a:ext cx="7451725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like to talk, like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sports   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321640"/>
            <a:ext cx="3823826" cy="102751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/>
      <p:bldP spid="7" grpId="0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3719736" y="2060848"/>
            <a:ext cx="7848872" cy="3637919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628650" indent="-6286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83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874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33400" indent="-533400"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A:</a:t>
            </a:r>
            <a:r>
              <a:rPr lang="en-US" altLang="zh-CN" b="1" dirty="0"/>
              <a:t> So who do you think should get the job, … or …?</a:t>
            </a:r>
            <a:endParaRPr lang="en-US" altLang="zh-CN" b="1" dirty="0"/>
          </a:p>
          <a:p>
            <a:pPr marL="533400" indent="-533400"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9900"/>
                </a:solidFill>
              </a:rPr>
              <a:t>B:</a:t>
            </a:r>
            <a:r>
              <a:rPr lang="en-US" altLang="zh-CN" b="1" dirty="0"/>
              <a:t> Well, …is smarter. I think she should get the job.</a:t>
            </a:r>
            <a:endParaRPr lang="en-US" altLang="zh-CN" b="1" dirty="0"/>
          </a:p>
          <a:p>
            <a:pPr marL="533400" indent="-533400"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A:</a:t>
            </a:r>
            <a:r>
              <a:rPr lang="en-US" altLang="zh-CN" b="1" dirty="0"/>
              <a:t> … is smarter, but I think … is more outgoing.</a:t>
            </a:r>
            <a:endParaRPr lang="zh-CN" altLang="en-US" b="1" dirty="0"/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551384" y="1052736"/>
            <a:ext cx="77771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en-US" altLang="zh-CN" b="1" dirty="0">
                <a:solidFill>
                  <a:srgbClr val="0000FF"/>
                </a:solidFill>
                <a:latin typeface="+mn-lt"/>
              </a:rPr>
              <a:t>Compare two of your classmates. </a:t>
            </a:r>
            <a:endParaRPr lang="en-US" altLang="zh-CN" b="1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810241"/>
            <a:ext cx="2582376" cy="213913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548680"/>
            <a:ext cx="3761558" cy="115224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9376" y="1772816"/>
            <a:ext cx="11449272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Ⅰ. </a:t>
            </a:r>
            <a:r>
              <a:rPr lang="zh-CN" altLang="en-US" b="1" dirty="0">
                <a:solidFill>
                  <a:srgbClr val="0000FF"/>
                </a:solidFill>
              </a:rPr>
              <a:t>根据句意及括号内所给单词的提示</a:t>
            </a:r>
            <a:r>
              <a:rPr lang="zh-CN" altLang="en-US" b="1" dirty="0" smtClean="0">
                <a:solidFill>
                  <a:srgbClr val="0000FF"/>
                </a:solidFill>
              </a:rPr>
              <a:t>填空</a:t>
            </a:r>
            <a:r>
              <a:rPr lang="zh-CN" altLang="en-US" b="1" dirty="0">
                <a:solidFill>
                  <a:srgbClr val="0000FF"/>
                </a:solidFill>
              </a:rPr>
              <a:t>。</a:t>
            </a:r>
            <a:endParaRPr lang="zh-CN" altLang="en-US" b="1" dirty="0">
              <a:solidFill>
                <a:srgbClr val="0000FF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b="1" dirty="0"/>
              <a:t>1. Julia says she is feeling a lot </a:t>
            </a:r>
            <a:r>
              <a:rPr lang="en-US" altLang="zh-CN" b="1" dirty="0" smtClean="0"/>
              <a:t>____________ (</a:t>
            </a:r>
            <a:r>
              <a:rPr lang="en-US" altLang="zh-CN" b="1" dirty="0"/>
              <a:t>well) today.</a:t>
            </a:r>
            <a:endParaRPr lang="en-US" altLang="zh-CN" b="1" dirty="0"/>
          </a:p>
          <a:p>
            <a:pPr marL="443230" indent="-443230">
              <a:lnSpc>
                <a:spcPct val="130000"/>
              </a:lnSpc>
            </a:pPr>
            <a:r>
              <a:rPr lang="en-US" altLang="zh-CN" b="1" dirty="0"/>
              <a:t>2. Our new schoolbags look similar, </a:t>
            </a:r>
            <a:r>
              <a:rPr lang="en-US" altLang="zh-CN" b="1" dirty="0" smtClean="0"/>
              <a:t>but yours </a:t>
            </a:r>
            <a:r>
              <a:rPr lang="en-US" altLang="zh-CN" b="1" dirty="0"/>
              <a:t>is much </a:t>
            </a:r>
            <a:r>
              <a:rPr lang="en-US" altLang="zh-CN" b="1" dirty="0" smtClean="0"/>
              <a:t>__________________________ (expensive) than </a:t>
            </a:r>
            <a:r>
              <a:rPr lang="en-US" altLang="zh-CN" b="1" dirty="0"/>
              <a:t>mine.</a:t>
            </a:r>
            <a:endParaRPr lang="en-US" altLang="zh-CN" b="1" dirty="0"/>
          </a:p>
          <a:p>
            <a:pPr marL="443230" indent="-443230">
              <a:lnSpc>
                <a:spcPct val="130000"/>
              </a:lnSpc>
            </a:pPr>
            <a:r>
              <a:rPr lang="en-US" altLang="zh-CN" b="1" dirty="0"/>
              <a:t>3. My father says I don't write as </a:t>
            </a:r>
            <a:r>
              <a:rPr lang="en-US" altLang="zh-CN" b="1" dirty="0" smtClean="0"/>
              <a:t>_______________ (</a:t>
            </a:r>
            <a:r>
              <a:rPr lang="en-US" altLang="zh-CN" b="1" dirty="0"/>
              <a:t>carefully) as I did last term</a:t>
            </a:r>
            <a:r>
              <a:rPr lang="en-US" altLang="zh-CN" b="1" dirty="0" smtClean="0"/>
              <a:t>.</a:t>
            </a:r>
            <a:endParaRPr lang="en-US" altLang="zh-CN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6139918" y="2420888"/>
            <a:ext cx="1335622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better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6040" y="3645024"/>
            <a:ext cx="5544616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more expensive/less expensive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95086" y="4280668"/>
            <a:ext cx="1829925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carefully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9376" y="1700808"/>
            <a:ext cx="113772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3230" indent="-443230">
              <a:lnSpc>
                <a:spcPct val="140000"/>
              </a:lnSpc>
            </a:pPr>
            <a:r>
              <a:rPr lang="en-US" altLang="zh-CN" b="1" dirty="0" smtClean="0"/>
              <a:t>4</a:t>
            </a:r>
            <a:r>
              <a:rPr lang="en-US" altLang="zh-CN" b="1" dirty="0"/>
              <a:t>. Mary is </a:t>
            </a:r>
            <a:r>
              <a:rPr lang="en-US" altLang="zh-CN" b="1" dirty="0" smtClean="0"/>
              <a:t>_____________________ (</a:t>
            </a:r>
            <a:r>
              <a:rPr lang="en-US" altLang="zh-CN" b="1" dirty="0"/>
              <a:t>friendly) than me, </a:t>
            </a:r>
            <a:r>
              <a:rPr lang="en-US" altLang="zh-CN" b="1" dirty="0" smtClean="0"/>
              <a:t>and she </a:t>
            </a:r>
            <a:r>
              <a:rPr lang="en-US" altLang="zh-CN" b="1" dirty="0"/>
              <a:t>is always there to help others, so </a:t>
            </a:r>
            <a:r>
              <a:rPr lang="en-US" altLang="zh-CN" b="1" dirty="0" smtClean="0"/>
              <a:t>she is ______________ (</a:t>
            </a:r>
            <a:r>
              <a:rPr lang="en-US" altLang="zh-CN" b="1" dirty="0"/>
              <a:t>popular) at school.</a:t>
            </a:r>
            <a:endParaRPr lang="en-US" altLang="zh-CN" b="1" dirty="0"/>
          </a:p>
          <a:p>
            <a:pPr marL="443230" indent="-443230">
              <a:lnSpc>
                <a:spcPct val="140000"/>
              </a:lnSpc>
            </a:pPr>
            <a:r>
              <a:rPr lang="en-US" altLang="zh-CN" b="1" dirty="0"/>
              <a:t>5. My father is getting a little </a:t>
            </a:r>
            <a:r>
              <a:rPr lang="en-US" altLang="zh-CN" b="1" dirty="0" smtClean="0"/>
              <a:t>____________ (</a:t>
            </a:r>
            <a:r>
              <a:rPr lang="en-US" altLang="zh-CN" b="1" dirty="0"/>
              <a:t>fat) than he was five years ago.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207568" y="1800711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more friendly/friendlier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52184" y="2492896"/>
            <a:ext cx="2684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more popular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87737" y="3861048"/>
            <a:ext cx="1266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fatter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360" y="620688"/>
            <a:ext cx="110892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/>
            <a:r>
              <a:rPr lang="en-US" altLang="zh-CN" b="1" dirty="0">
                <a:solidFill>
                  <a:srgbClr val="0000FF"/>
                </a:solidFill>
              </a:rPr>
              <a:t>Ⅱ</a:t>
            </a:r>
            <a:r>
              <a:rPr lang="en-US" altLang="zh-CN" b="1" dirty="0" smtClean="0">
                <a:solidFill>
                  <a:srgbClr val="0000FF"/>
                </a:solidFill>
              </a:rPr>
              <a:t>.</a:t>
            </a:r>
            <a:r>
              <a:rPr lang="zh-CN" altLang="zh-CN" b="1" dirty="0">
                <a:solidFill>
                  <a:srgbClr val="0000FF"/>
                </a:solidFill>
              </a:rPr>
              <a:t>根据短文内容，从方框中选择恰当的单词填空，注意形式变化。</a:t>
            </a:r>
            <a:endParaRPr lang="zh-CN" altLang="zh-CN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99456" y="1755752"/>
            <a:ext cx="8405117" cy="127419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/>
              <a:t>well, fact, decide, saying, serious, care, true, touch, hard-working, different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695400" y="3140968"/>
            <a:ext cx="113772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i="1" kern="0" dirty="0">
                <a:solidFill>
                  <a:srgbClr val="000000"/>
                </a:solidFill>
              </a:rPr>
              <a:t> </a:t>
            </a:r>
            <a:r>
              <a:rPr lang="en-US" altLang="zh-CN" b="1" i="1" kern="0" dirty="0" smtClean="0">
                <a:solidFill>
                  <a:srgbClr val="000000"/>
                </a:solidFill>
              </a:rPr>
              <a:t>       Amazing </a:t>
            </a:r>
            <a:r>
              <a:rPr lang="en-US" altLang="zh-CN" b="1" i="1" kern="0" dirty="0">
                <a:solidFill>
                  <a:srgbClr val="000000"/>
                </a:solidFill>
              </a:rPr>
              <a:t>China </a:t>
            </a:r>
            <a:r>
              <a:rPr lang="en-US" altLang="zh-CN" b="1" kern="0" dirty="0">
                <a:solidFill>
                  <a:srgbClr val="000000"/>
                </a:solidFill>
              </a:rPr>
              <a:t>(</a:t>
            </a:r>
            <a:r>
              <a:rPr lang="zh-CN" altLang="zh-CN" b="1" kern="0" dirty="0">
                <a:solidFill>
                  <a:srgbClr val="000000"/>
                </a:solidFill>
              </a:rPr>
              <a:t>《厉害了，我的国》</a:t>
            </a:r>
            <a:r>
              <a:rPr lang="en-US" altLang="zh-CN" b="1" kern="0" dirty="0">
                <a:solidFill>
                  <a:srgbClr val="000000"/>
                </a:solidFill>
              </a:rPr>
              <a:t>) is a 90-minute documentary (</a:t>
            </a:r>
            <a:r>
              <a:rPr lang="zh-CN" altLang="zh-CN" b="1" kern="0" dirty="0">
                <a:solidFill>
                  <a:srgbClr val="000000"/>
                </a:solidFill>
              </a:rPr>
              <a:t>纪录片</a:t>
            </a:r>
            <a:r>
              <a:rPr lang="en-US" altLang="zh-CN" b="1" kern="0" dirty="0">
                <a:solidFill>
                  <a:srgbClr val="000000"/>
                </a:solidFill>
              </a:rPr>
              <a:t>) about the development (</a:t>
            </a:r>
            <a:r>
              <a:rPr lang="zh-CN" altLang="zh-CN" b="1" kern="0" dirty="0">
                <a:solidFill>
                  <a:srgbClr val="000000"/>
                </a:solidFill>
              </a:rPr>
              <a:t>发展</a:t>
            </a:r>
            <a:r>
              <a:rPr lang="en-US" altLang="zh-CN" b="1" kern="0" dirty="0">
                <a:solidFill>
                  <a:srgbClr val="000000"/>
                </a:solidFill>
              </a:rPr>
              <a:t>) of China. It tells us how the (1</a:t>
            </a:r>
            <a:r>
              <a:rPr lang="en-US" altLang="zh-CN" b="1" kern="0" dirty="0" smtClean="0">
                <a:solidFill>
                  <a:srgbClr val="000000"/>
                </a:solidFill>
              </a:rPr>
              <a:t>)___________ </a:t>
            </a:r>
            <a:r>
              <a:rPr lang="en-US" altLang="zh-CN" b="1" kern="0" dirty="0">
                <a:solidFill>
                  <a:srgbClr val="000000"/>
                </a:solidFill>
              </a:rPr>
              <a:t>Chinese people work together and make our dream come true. Many students go to the cinema to see it, though it is a (2)______ movie, not a funny one. </a:t>
            </a:r>
            <a:endParaRPr lang="zh-CN" altLang="zh-CN" b="1" kern="100" dirty="0"/>
          </a:p>
        </p:txBody>
      </p:sp>
      <p:sp>
        <p:nvSpPr>
          <p:cNvPr id="12" name="矩形 11"/>
          <p:cNvSpPr/>
          <p:nvPr/>
        </p:nvSpPr>
        <p:spPr>
          <a:xfrm>
            <a:off x="4223792" y="4293096"/>
            <a:ext cx="2622834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kern="0" dirty="0">
                <a:solidFill>
                  <a:srgbClr val="FF0000"/>
                </a:solidFill>
              </a:rPr>
              <a:t>hard-working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046649" y="5544147"/>
            <a:ext cx="1519968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kern="0" dirty="0">
                <a:solidFill>
                  <a:srgbClr val="FF0000"/>
                </a:solidFill>
              </a:rPr>
              <a:t>serious 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35360" y="2132856"/>
            <a:ext cx="11017224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</a:rPr>
              <a:t>These days young men really (3)______ about our country. I think it’s (4)______ necessary for all the students to watch the movie because it helps them to know China (5)______. I asked some students who had seen the movie how they liked it. Here are their </a:t>
            </a:r>
            <a:r>
              <a:rPr lang="en-US" altLang="zh-CN" b="1" kern="0" dirty="0" smtClean="0">
                <a:solidFill>
                  <a:srgbClr val="000000"/>
                </a:solidFill>
              </a:rPr>
              <a:t>answers.</a:t>
            </a:r>
            <a:endParaRPr lang="en-US" altLang="zh-CN" b="1" kern="100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000000"/>
                </a:solidFill>
              </a:rPr>
              <a:t> </a:t>
            </a:r>
            <a:r>
              <a:rPr lang="en-US" altLang="zh-CN" b="1" kern="100" dirty="0" smtClean="0">
                <a:solidFill>
                  <a:srgbClr val="000000"/>
                </a:solidFill>
              </a:rPr>
              <a:t>       </a:t>
            </a:r>
            <a:r>
              <a:rPr lang="en-US" altLang="zh-CN" b="1" kern="0" dirty="0" smtClean="0">
                <a:solidFill>
                  <a:srgbClr val="000000"/>
                </a:solidFill>
              </a:rPr>
              <a:t>Li </a:t>
            </a:r>
            <a:r>
              <a:rPr lang="en-US" altLang="zh-CN" b="1" kern="0" dirty="0" err="1">
                <a:solidFill>
                  <a:srgbClr val="000000"/>
                </a:solidFill>
              </a:rPr>
              <a:t>Zhenyu</a:t>
            </a:r>
            <a:r>
              <a:rPr lang="en-US" altLang="zh-CN" b="1" kern="0" dirty="0">
                <a:solidFill>
                  <a:srgbClr val="000000"/>
                </a:solidFill>
              </a:rPr>
              <a:t>, 14, from Xi’an, said, “It was a great movie. The stories in the movie (6</a:t>
            </a:r>
            <a:r>
              <a:rPr lang="en-US" altLang="zh-CN" b="1" kern="0" dirty="0" smtClean="0">
                <a:solidFill>
                  <a:srgbClr val="000000"/>
                </a:solidFill>
              </a:rPr>
              <a:t>)________ </a:t>
            </a:r>
            <a:r>
              <a:rPr lang="en-US" altLang="zh-CN" b="1" kern="0" dirty="0">
                <a:solidFill>
                  <a:srgbClr val="000000"/>
                </a:solidFill>
              </a:rPr>
              <a:t>my heart. </a:t>
            </a:r>
            <a:endParaRPr lang="zh-CN" altLang="zh-CN" b="1" kern="100" dirty="0"/>
          </a:p>
        </p:txBody>
      </p:sp>
      <p:sp>
        <p:nvSpPr>
          <p:cNvPr id="10" name="矩形 9"/>
          <p:cNvSpPr/>
          <p:nvPr/>
        </p:nvSpPr>
        <p:spPr>
          <a:xfrm>
            <a:off x="911424" y="764704"/>
            <a:ext cx="8798934" cy="127419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/>
              <a:t>well, fact, decide, saying, serious, care, true, touch, hard-working, different</a:t>
            </a:r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6170971" y="2152765"/>
            <a:ext cx="938077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</a:rPr>
              <a:t>care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573013" y="2708349"/>
            <a:ext cx="1050288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</a:rPr>
              <a:t>truly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477328" y="3302870"/>
            <a:ext cx="1233030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</a:rPr>
              <a:t>better</a:t>
            </a:r>
            <a:endParaRPr lang="zh-CN" altLang="zh-CN" sz="2400" b="1" kern="1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59896" y="5718412"/>
            <a:ext cx="1574470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</a:rPr>
              <a:t>touched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67408" y="1196752"/>
            <a:ext cx="7992888" cy="4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Huang Lei is quite different from his best friend, Larry. Larry is </a:t>
            </a:r>
            <a:r>
              <a:rPr kumimoji="1" lang="en-US" altLang="zh-CN" b="1" dirty="0">
                <a:solidFill>
                  <a:srgbClr val="FF0000"/>
                </a:solidFill>
              </a:rPr>
              <a:t>taller and more outgoing than</a:t>
            </a:r>
            <a:r>
              <a:rPr kumimoji="1" lang="en-US" altLang="zh-CN" b="1" dirty="0"/>
              <a:t> him. Larry is </a:t>
            </a:r>
            <a:r>
              <a:rPr kumimoji="1" lang="en-US" altLang="zh-CN" b="1" dirty="0">
                <a:solidFill>
                  <a:srgbClr val="FF0000"/>
                </a:solidFill>
              </a:rPr>
              <a:t>less </a:t>
            </a:r>
            <a:endParaRPr kumimoji="1" lang="en-US" altLang="zh-CN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en-US" altLang="zh-CN" b="1" dirty="0" smtClean="0">
                <a:solidFill>
                  <a:srgbClr val="FF0000"/>
                </a:solidFill>
              </a:rPr>
              <a:t>hard-working </a:t>
            </a:r>
            <a:r>
              <a:rPr kumimoji="1" lang="en-US" altLang="zh-CN" b="1" dirty="0">
                <a:solidFill>
                  <a:srgbClr val="FF0000"/>
                </a:solidFill>
              </a:rPr>
              <a:t>than</a:t>
            </a:r>
            <a:r>
              <a:rPr kumimoji="1" lang="en-US" altLang="zh-CN" b="1" dirty="0"/>
              <a:t> Huang Lei. They both like sports, but Larry </a:t>
            </a:r>
            <a:r>
              <a:rPr kumimoji="1" lang="en-US" altLang="zh-CN" b="1" dirty="0">
                <a:solidFill>
                  <a:srgbClr val="FF0000"/>
                </a:solidFill>
              </a:rPr>
              <a:t>plays tennis better</a:t>
            </a:r>
            <a:r>
              <a:rPr kumimoji="1" lang="en-US" altLang="zh-CN" b="1" dirty="0"/>
              <a:t>, so he always wins. Larry often says, “My best friend helps to bring out the best in me.” </a:t>
            </a:r>
            <a:endParaRPr kumimoji="1"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772816"/>
            <a:ext cx="3515883" cy="263691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379143" y="4509120"/>
            <a:ext cx="22781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Huang Lei 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4" y="1844824"/>
            <a:ext cx="11161240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</a:rPr>
              <a:t>From then on, I (7</a:t>
            </a:r>
            <a:r>
              <a:rPr lang="en-US" altLang="zh-CN" b="1" kern="0" dirty="0" smtClean="0">
                <a:solidFill>
                  <a:srgbClr val="000000"/>
                </a:solidFill>
              </a:rPr>
              <a:t>)__________ </a:t>
            </a:r>
            <a:r>
              <a:rPr lang="en-US" altLang="zh-CN" b="1" kern="0" dirty="0">
                <a:solidFill>
                  <a:srgbClr val="000000"/>
                </a:solidFill>
              </a:rPr>
              <a:t>to work harder than before</a:t>
            </a:r>
            <a:r>
              <a:rPr lang="en-US" altLang="zh-CN" b="1" kern="0" dirty="0" smtClean="0">
                <a:solidFill>
                  <a:srgbClr val="000000"/>
                </a:solidFill>
              </a:rPr>
              <a:t>.”</a:t>
            </a:r>
            <a:endParaRPr lang="en-US" altLang="zh-CN" b="1" kern="100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000000"/>
                </a:solidFill>
              </a:rPr>
              <a:t> </a:t>
            </a:r>
            <a:r>
              <a:rPr lang="en-US" altLang="zh-CN" b="1" kern="100" dirty="0" smtClean="0">
                <a:solidFill>
                  <a:srgbClr val="000000"/>
                </a:solidFill>
              </a:rPr>
              <a:t>       </a:t>
            </a:r>
            <a:r>
              <a:rPr lang="en-US" altLang="zh-CN" b="1" kern="0" dirty="0" smtClean="0">
                <a:solidFill>
                  <a:srgbClr val="000000"/>
                </a:solidFill>
              </a:rPr>
              <a:t>Zhang </a:t>
            </a:r>
            <a:r>
              <a:rPr lang="en-US" altLang="zh-CN" b="1" kern="0" dirty="0">
                <a:solidFill>
                  <a:srgbClr val="000000"/>
                </a:solidFill>
              </a:rPr>
              <a:t>Cheng, 15, from Beijing, said, “The movie shows that China progressed (</a:t>
            </a:r>
            <a:r>
              <a:rPr lang="zh-CN" altLang="zh-CN" b="1" kern="0" dirty="0">
                <a:solidFill>
                  <a:srgbClr val="000000"/>
                </a:solidFill>
              </a:rPr>
              <a:t>进步</a:t>
            </a:r>
            <a:r>
              <a:rPr lang="en-US" altLang="zh-CN" b="1" kern="0" dirty="0">
                <a:solidFill>
                  <a:srgbClr val="000000"/>
                </a:solidFill>
              </a:rPr>
              <a:t>) quickly in (8</a:t>
            </a:r>
            <a:r>
              <a:rPr lang="en-US" altLang="zh-CN" b="1" kern="0" dirty="0" smtClean="0">
                <a:solidFill>
                  <a:srgbClr val="000000"/>
                </a:solidFill>
              </a:rPr>
              <a:t>)__________ </a:t>
            </a:r>
            <a:r>
              <a:rPr lang="en-US" altLang="zh-CN" b="1" kern="0" dirty="0">
                <a:solidFill>
                  <a:srgbClr val="000000"/>
                </a:solidFill>
              </a:rPr>
              <a:t>ways. I’m proud (</a:t>
            </a:r>
            <a:r>
              <a:rPr lang="zh-CN" altLang="zh-CN" b="1" kern="0" dirty="0">
                <a:solidFill>
                  <a:srgbClr val="000000"/>
                </a:solidFill>
              </a:rPr>
              <a:t>骄傲的</a:t>
            </a:r>
            <a:r>
              <a:rPr lang="en-US" altLang="zh-CN" b="1" kern="0" dirty="0">
                <a:solidFill>
                  <a:srgbClr val="000000"/>
                </a:solidFill>
              </a:rPr>
              <a:t>) to be Chinese</a:t>
            </a:r>
            <a:r>
              <a:rPr lang="en-US" altLang="zh-CN" b="1" kern="0" dirty="0" smtClean="0">
                <a:solidFill>
                  <a:srgbClr val="000000"/>
                </a:solidFill>
              </a:rPr>
              <a:t>.”</a:t>
            </a:r>
            <a:endParaRPr lang="en-US" altLang="zh-CN" b="1" kern="100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000000"/>
                </a:solidFill>
              </a:rPr>
              <a:t> </a:t>
            </a:r>
            <a:r>
              <a:rPr lang="en-US" altLang="zh-CN" b="1" kern="100" dirty="0" smtClean="0">
                <a:solidFill>
                  <a:srgbClr val="000000"/>
                </a:solidFill>
              </a:rPr>
              <a:t>       </a:t>
            </a:r>
            <a:r>
              <a:rPr lang="en-US" altLang="zh-CN" b="1" kern="0" dirty="0" smtClean="0">
                <a:solidFill>
                  <a:srgbClr val="000000"/>
                </a:solidFill>
              </a:rPr>
              <a:t>Song </a:t>
            </a:r>
            <a:r>
              <a:rPr lang="en-US" altLang="zh-CN" b="1" kern="0" dirty="0" err="1">
                <a:solidFill>
                  <a:srgbClr val="000000"/>
                </a:solidFill>
              </a:rPr>
              <a:t>Qingqing</a:t>
            </a:r>
            <a:r>
              <a:rPr lang="en-US" altLang="zh-CN" b="1" kern="0" dirty="0">
                <a:solidFill>
                  <a:srgbClr val="000000"/>
                </a:solidFill>
              </a:rPr>
              <a:t>, 18, from Shanghai, said, “I remembered an old (9)______: Where there is a will, there is a way. In (10)______, I’m sure we Chinese people all work hard to make China a greater country in the future.”</a:t>
            </a:r>
            <a:endParaRPr lang="zh-CN" altLang="zh-CN" b="1" kern="100" dirty="0"/>
          </a:p>
        </p:txBody>
      </p:sp>
      <p:sp>
        <p:nvSpPr>
          <p:cNvPr id="3" name="矩形 2"/>
          <p:cNvSpPr/>
          <p:nvPr/>
        </p:nvSpPr>
        <p:spPr>
          <a:xfrm>
            <a:off x="1199456" y="509596"/>
            <a:ext cx="8640960" cy="127419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/>
              <a:t>well, fact, decide, saying, serious, care, true, touch, hard-working, different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4151784" y="1844824"/>
            <a:ext cx="1529586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</a:rPr>
              <a:t>decided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28248" y="2996952"/>
            <a:ext cx="1710725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</a:rPr>
              <a:t>different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207568" y="4770499"/>
            <a:ext cx="1301959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</a:rPr>
              <a:t>saying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09388" y="5382231"/>
            <a:ext cx="845103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</a:rPr>
              <a:t>fact</a:t>
            </a:r>
            <a:endParaRPr lang="zh-CN" altLang="zh-CN" sz="2400" b="1" kern="1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2"/>
          <p:cNvSpPr>
            <a:spLocks noChangeArrowheads="1"/>
          </p:cNvSpPr>
          <p:nvPr/>
        </p:nvSpPr>
        <p:spPr bwMode="auto">
          <a:xfrm>
            <a:off x="1703512" y="2636912"/>
            <a:ext cx="9073008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Think of your best friend</a:t>
            </a:r>
            <a:r>
              <a:rPr lang="en-US" altLang="zh-CN" b="1" dirty="0" smtClean="0"/>
              <a:t>. Write </a:t>
            </a:r>
            <a:r>
              <a:rPr lang="en-US" altLang="zh-CN" b="1" dirty="0"/>
              <a:t>down two ways in which you are similar</a:t>
            </a:r>
            <a:r>
              <a:rPr lang="en-US" altLang="zh-CN" b="1" dirty="0" smtClean="0"/>
              <a:t>, and </a:t>
            </a:r>
            <a:r>
              <a:rPr lang="en-US" altLang="zh-CN" b="1" dirty="0"/>
              <a:t>two ways in </a:t>
            </a:r>
            <a:r>
              <a:rPr lang="en-US" altLang="zh-CN" b="1" dirty="0" smtClean="0"/>
              <a:t>which you are different.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1217975"/>
            <a:ext cx="4968552" cy="120291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67408" y="692696"/>
            <a:ext cx="10513168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Mary Smith’s favorite saying is, “A true friend reaches for your hand and touches your heart.” Her best friend Carol is really kind and very funny. In fact, she’s </a:t>
            </a:r>
            <a:r>
              <a:rPr kumimoji="1" lang="en-US" altLang="zh-CN" b="1" dirty="0">
                <a:solidFill>
                  <a:srgbClr val="FF0000"/>
                </a:solidFill>
              </a:rPr>
              <a:t>funnier than</a:t>
            </a:r>
            <a:r>
              <a:rPr kumimoji="1" lang="en-US" altLang="zh-CN" b="1" dirty="0"/>
              <a:t> anyone </a:t>
            </a:r>
            <a:r>
              <a:rPr kumimoji="1" lang="en-US" altLang="zh-CN" b="1" dirty="0" smtClean="0"/>
              <a:t>Mary </a:t>
            </a:r>
            <a:r>
              <a:rPr kumimoji="1" lang="en-US" altLang="zh-CN" b="1" dirty="0"/>
              <a:t>knows. Mary broke her arm last year but Carol made her laugh and feel </a:t>
            </a:r>
            <a:r>
              <a:rPr kumimoji="1" lang="en-US" altLang="zh-CN" b="1" dirty="0">
                <a:solidFill>
                  <a:srgbClr val="FF0000"/>
                </a:solidFill>
              </a:rPr>
              <a:t>better</a:t>
            </a:r>
            <a:r>
              <a:rPr kumimoji="1" lang="en-US" altLang="zh-CN" b="1" dirty="0"/>
              <a:t>. They can talk about and share everything. </a:t>
            </a:r>
            <a:endParaRPr kumimoji="1"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789040"/>
            <a:ext cx="3168352" cy="23762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52184" y="6131835"/>
            <a:ext cx="25090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Mary Smith 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12"/>
          <p:cNvSpPr>
            <a:spLocks noChangeArrowheads="1"/>
          </p:cNvSpPr>
          <p:nvPr/>
        </p:nvSpPr>
        <p:spPr bwMode="auto">
          <a:xfrm>
            <a:off x="1024255" y="-26670"/>
            <a:ext cx="1095565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Arial" panose="020B0604020202020204" pitchFamily="34" charset="0"/>
                <a:cs typeface="Times New Roman" panose="02020603050405020304" pitchFamily="18" charset="0"/>
                <a:sym typeface="+mn-ea"/>
              </a:rPr>
              <a:t>Look at the chart </a:t>
            </a:r>
            <a:r>
              <a:rPr lang="en-US" altLang="zh-CN" sz="2800" b="1" dirty="0" smtClean="0">
                <a:latin typeface="Arial" panose="020B0604020202020204" pitchFamily="34" charset="0"/>
                <a:cs typeface="Times New Roman" panose="02020603050405020304" pitchFamily="18" charset="0"/>
                <a:sym typeface="+mn-ea"/>
              </a:rPr>
              <a:t>below about </a:t>
            </a: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Wang </a:t>
            </a:r>
            <a:r>
              <a:rPr lang="en-US" altLang="zh-CN" sz="2800" b="1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Lingling</a:t>
            </a: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and Liu </a:t>
            </a:r>
            <a:r>
              <a:rPr lang="en-US" altLang="zh-CN" sz="2800" b="1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Lili.</a:t>
            </a: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en-US" altLang="zh-CN" sz="2800" b="1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They are best friends. </a:t>
            </a:r>
            <a:r>
              <a:rPr lang="en-US" altLang="zh-CN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Try to </a:t>
            </a: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compare(</a:t>
            </a:r>
            <a:r>
              <a:rPr lang="zh-CN" altLang="zh-CN" sz="28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比较</a:t>
            </a: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) them. </a:t>
            </a:r>
            <a:endParaRPr lang="en-US" altLang="zh-CN" sz="2800" b="1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8040311" y="2061736"/>
            <a:ext cx="4114775" cy="24045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Wang </a:t>
            </a:r>
            <a:r>
              <a:rPr kumimoji="1" lang="en-US" altLang="zh-CN" b="1" dirty="0" err="1" smtClean="0"/>
              <a:t>Lingling’s</a:t>
            </a:r>
            <a:r>
              <a:rPr kumimoji="1" lang="en-US" altLang="zh-CN" b="1" dirty="0" smtClean="0"/>
              <a:t> </a:t>
            </a:r>
            <a:r>
              <a:rPr kumimoji="1" lang="en-US" altLang="zh-CN" b="1" dirty="0"/>
              <a:t>best friend is Liu </a:t>
            </a:r>
            <a:r>
              <a:rPr kumimoji="1" lang="en-US" altLang="zh-CN" b="1" dirty="0" err="1"/>
              <a:t>Lili</a:t>
            </a:r>
            <a:r>
              <a:rPr kumimoji="1" lang="en-US" altLang="zh-CN" b="1" dirty="0"/>
              <a:t>. They are both tall, but …</a:t>
            </a:r>
            <a:endParaRPr kumimoji="1" lang="en-US" altLang="zh-CN" b="1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847860" y="1844442"/>
          <a:ext cx="6192688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1335"/>
                <a:gridCol w="3131353"/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Wang </a:t>
                      </a:r>
                      <a:r>
                        <a:rPr lang="en-US" altLang="zh-CN" sz="2800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Lingling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Liu Lili</a:t>
                      </a:r>
                      <a:endParaRPr lang="en-US" altLang="zh-CN" sz="2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tall</a:t>
                      </a:r>
                      <a:endParaRPr lang="en-US" altLang="zh-CN" sz="2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tall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2long</a:t>
                      </a:r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straight</a:t>
                      </a:r>
                      <a:r>
                        <a:rPr lang="en-US" altLang="zh-CN" sz="28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hair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short</a:t>
                      </a:r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straight</a:t>
                      </a:r>
                      <a:r>
                        <a:rPr lang="en-US" altLang="zh-CN" sz="28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hair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likes </a:t>
                      </a:r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reading</a:t>
                      </a:r>
                      <a:endParaRPr lang="en-US" altLang="zh-CN" sz="2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likes </a:t>
                      </a:r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sports</a:t>
                      </a:r>
                      <a:endParaRPr lang="en-US" altLang="zh-CN" sz="2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popular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popular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outgoing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outgoing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serious</a:t>
                      </a:r>
                      <a:endParaRPr lang="en-US" altLang="zh-CN" sz="2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funny</a:t>
                      </a:r>
                      <a:endParaRPr lang="en-US" altLang="zh-CN" sz="2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hard-working</a:t>
                      </a:r>
                      <a:endParaRPr lang="en-US" altLang="zh-CN" sz="2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smart</a:t>
                      </a:r>
                      <a:endParaRPr lang="en-US" altLang="zh-CN" sz="2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17" y="620688"/>
            <a:ext cx="681558" cy="6815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040384" y="2103693"/>
            <a:ext cx="3998488" cy="3634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_____________________________________________________________________________________________________</a:t>
            </a:r>
            <a:endParaRPr lang="zh-CN" altLang="en-US" dirty="0"/>
          </a:p>
        </p:txBody>
      </p:sp>
      <p:sp>
        <p:nvSpPr>
          <p:cNvPr id="6" name="左大括号 5"/>
          <p:cNvSpPr/>
          <p:nvPr/>
        </p:nvSpPr>
        <p:spPr>
          <a:xfrm>
            <a:off x="1271270" y="2420620"/>
            <a:ext cx="647700" cy="100838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1199515" y="3933190"/>
            <a:ext cx="647700" cy="149288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91770" y="2602230"/>
            <a:ext cx="110109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外貌</a:t>
            </a:r>
            <a:endParaRPr lang="zh-CN" altLang="en-US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0180" y="4331970"/>
            <a:ext cx="110109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性格</a:t>
            </a:r>
            <a:endParaRPr lang="zh-CN" altLang="en-US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5425" y="3310890"/>
            <a:ext cx="110109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爱好</a:t>
            </a:r>
            <a:endParaRPr lang="zh-CN" altLang="en-US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159115" y="4509135"/>
            <a:ext cx="3812540" cy="127254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00100" indent="-8001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3652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735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1812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895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0467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5039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9611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41833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=Both of them are tall.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=They both are tall.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4775" y="5535295"/>
            <a:ext cx="2837180" cy="9531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行为习惯</a:t>
            </a:r>
            <a:endParaRPr lang="zh-CN" altLang="en-US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l"/>
            <a:r>
              <a:rPr lang="en-US" altLang="zh-CN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(</a:t>
            </a:r>
            <a:r>
              <a: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生活、学习态度</a:t>
            </a:r>
            <a:r>
              <a:rPr lang="en-US" altLang="zh-CN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)</a:t>
            </a:r>
            <a:endParaRPr lang="en-US" altLang="zh-CN" sz="2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  <p:bldP spid="10" grpId="0"/>
      <p:bldP spid="7" grpId="0" bldLvl="0" animBg="1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73" name="Group 33"/>
          <p:cNvGraphicFramePr>
            <a:graphicFrameLocks noGrp="1"/>
          </p:cNvGraphicFramePr>
          <p:nvPr/>
        </p:nvGraphicFramePr>
        <p:xfrm>
          <a:off x="767965" y="2132626"/>
          <a:ext cx="6178550" cy="4198620"/>
        </p:xfrm>
        <a:graphic>
          <a:graphicData uri="http://schemas.openxmlformats.org/drawingml/2006/table">
            <a:tbl>
              <a:tblPr/>
              <a:tblGrid>
                <a:gridCol w="2870835"/>
                <a:gridCol w="3307715"/>
              </a:tblGrid>
              <a:tr h="904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 friend who is similar to me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 friend who is different from me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508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Name: 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Name: 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52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3727326" y="3803500"/>
            <a:ext cx="35274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funny and popular</a:t>
            </a:r>
            <a:endParaRPr lang="en-US" altLang="zh-CN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753361" y="3803501"/>
            <a:ext cx="39243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tall and thin </a:t>
            </a:r>
            <a:endParaRPr lang="en-US" altLang="zh-CN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753362" y="4307557"/>
            <a:ext cx="39766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likes reading</a:t>
            </a:r>
            <a:endParaRPr lang="en-US" altLang="zh-CN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3727325" y="4307556"/>
            <a:ext cx="327501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is good at sports</a:t>
            </a:r>
            <a:endParaRPr lang="en-US" altLang="zh-CN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753362" y="4811613"/>
            <a:ext cx="421163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quiet and serious</a:t>
            </a:r>
            <a:endParaRPr lang="en-US" altLang="zh-CN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3727326" y="4856831"/>
            <a:ext cx="291623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speaks loudly </a:t>
            </a:r>
            <a:endParaRPr lang="en-US" altLang="zh-CN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53362" y="5315669"/>
            <a:ext cx="291623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hard-working</a:t>
            </a:r>
            <a:endParaRPr lang="en-US" altLang="zh-CN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727326" y="5315668"/>
            <a:ext cx="18002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smart</a:t>
            </a:r>
            <a:endParaRPr lang="en-US" altLang="zh-CN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753361" y="5748015"/>
            <a:ext cx="41275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>
                <a:solidFill>
                  <a:srgbClr val="FF0000"/>
                </a:solidFill>
                <a:cs typeface="Times New Roman" panose="02020603050405020304" pitchFamily="18" charset="0"/>
              </a:rPr>
              <a:t>has good grades</a:t>
            </a:r>
            <a:endParaRPr lang="en-US" altLang="zh-CN" sz="3000" b="1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727325" y="5719439"/>
            <a:ext cx="38163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a good listener</a:t>
            </a:r>
            <a:endParaRPr lang="en-US" altLang="zh-CN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266" name="Rectangle 12"/>
          <p:cNvSpPr>
            <a:spLocks noChangeArrowheads="1"/>
          </p:cNvSpPr>
          <p:nvPr/>
        </p:nvSpPr>
        <p:spPr bwMode="auto">
          <a:xfrm>
            <a:off x="1127448" y="685372"/>
            <a:ext cx="10645823" cy="186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Make notes about two of your friends.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One friend should be similar to you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;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the other friend should be different. 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3" y="763439"/>
            <a:ext cx="681558" cy="6815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35" y="116840"/>
            <a:ext cx="3235960" cy="8699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5"/>
          <p:cNvSpPr txBox="1">
            <a:spLocks noChangeArrowheads="1"/>
          </p:cNvSpPr>
          <p:nvPr/>
        </p:nvSpPr>
        <p:spPr bwMode="auto">
          <a:xfrm>
            <a:off x="1306751" y="188640"/>
            <a:ext cx="10585548" cy="177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kumimoji="1"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Read the 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job ad(advertisement</a:t>
            </a:r>
            <a:r>
              <a:rPr kumimoji="1"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广告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r>
              <a:rPr kumimoji="1" lang="en-US" altLang="zh-CN" b="1" dirty="0">
                <a:solidFill>
                  <a:schemeClr val="tx1"/>
                </a:solidFill>
                <a:latin typeface="Arial" panose="020B0604020202020204" pitchFamily="34" charset="0"/>
              </a:rPr>
              <a:t>. Then compare two of your classmates. Decide which classmate is better for the job.  </a:t>
            </a:r>
            <a:endParaRPr kumimoji="1" lang="en-US" altLang="zh-CN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7" y="602025"/>
            <a:ext cx="902806" cy="90280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772816"/>
            <a:ext cx="6705150" cy="453512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6024245" y="2564765"/>
            <a:ext cx="1080135" cy="50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6744335" y="3357245"/>
            <a:ext cx="9359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3216275" y="3644900"/>
            <a:ext cx="9359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3432175" y="5013325"/>
            <a:ext cx="1656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7"/>
            </p:custDataLst>
          </p:nvPr>
        </p:nvCxnSpPr>
        <p:spPr>
          <a:xfrm>
            <a:off x="5628005" y="6021070"/>
            <a:ext cx="1620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7408" y="2276872"/>
            <a:ext cx="111612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54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en-US" altLang="zh-CN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endParaRPr lang="en-US" altLang="zh-CN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hangingPunct="0"/>
            <a:r>
              <a:rPr lang="en-US" altLang="zh-CN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I’m more outgoing than my </a:t>
            </a:r>
            <a:r>
              <a:rPr lang="en-US" altLang="zh-CN" sz="5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sister.</a:t>
            </a:r>
            <a:endParaRPr lang="zh-CN" alt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commondata" val="eyJoZGlkIjoiNDM4NDRhZjIyZDUyMzExNjg0NmQ2NTc2MzhlMmQ2ZT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0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0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8038</Words>
  <Application>WPS 演示</Application>
  <PresentationFormat>宽屏</PresentationFormat>
  <Paragraphs>385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268</cp:revision>
  <dcterms:created xsi:type="dcterms:W3CDTF">2013-03-17T02:35:00Z</dcterms:created>
  <dcterms:modified xsi:type="dcterms:W3CDTF">2024-10-14T08:13:34Z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599FDBA6E4CD4483A930097088522372_12</vt:lpwstr>
  </property>
  <property fmtid="{D5CDD505-2E9C-101B-9397-08002B2CF9AE}" pid="3" name="KSOProductBuildVer">
    <vt:lpwstr>2052-12.1.0.17440</vt:lpwstr>
  </property>
</Properties>
</file>